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obo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ced18b168c_1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ced18b168c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ced18b168c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ced18b168c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is another question here about how newly added edge will connect cites that used to be unconnected. Define connection number as the sum of connected pairs of </a:t>
            </a:r>
            <a:r>
              <a:rPr lang="en"/>
              <a:t>vertices</a:t>
            </a:r>
            <a:r>
              <a:rPr lang="en"/>
              <a:t>. We can calculate this number before and after the edge adding.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ced18b168c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ced18b168c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ced18b168c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ced18b168c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ced18b168c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ced18b168c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ced18b168c_1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ced18b168c_1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ced18b168c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ced18b168c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ced18b168c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ced18b168c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ced18b168c_1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ced18b168c_1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ced18b168c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ced18b168c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ced18b168c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ced18b168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cf40da754f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cf40da754f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ced18b168c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ced18b168c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ced18b168c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ced18b168c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ced18b168c_1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ced18b168c_1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ced18b168c_1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ced18b168c_1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ced18b168c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ced18b168c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ced18b168c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ced18b168c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595959"/>
                </a:solidFill>
              </a:rPr>
              <a:t>(This problem can be modeled as a dynamic graph, where vertices represent cities, and edges represent the highways or roads connecting them. Initially, the graph may have a limited number of edges, reflecting the existing transportation network. As new highways are constructed over 1 time, new edges must be incorporated into the graph, dynamically altering its topology.)</a:t>
            </a:r>
            <a:endParaRPr sz="1800">
              <a:solidFill>
                <a:srgbClr val="595959"/>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ce63082c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ce63082c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highlight>
                  <a:srgbClr val="FFFFFF"/>
                </a:highlight>
                <a:latin typeface="Roboto"/>
                <a:ea typeface="Roboto"/>
                <a:cs typeface="Roboto"/>
                <a:sym typeface="Roboto"/>
              </a:rPr>
              <a:t>The map highlights significant Interstate routes and indicates the major cities along these highways, focusing on potential areas for network optimization.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ce63082c2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ce63082c2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0D0D0D"/>
              </a:buClr>
              <a:buSzPts val="1200"/>
              <a:buFont typeface="Roboto"/>
              <a:buChar char="●"/>
            </a:pPr>
            <a:r>
              <a:rPr lang="en" sz="1200">
                <a:solidFill>
                  <a:srgbClr val="0D0D0D"/>
                </a:solidFill>
                <a:latin typeface="Roboto"/>
                <a:ea typeface="Roboto"/>
                <a:cs typeface="Roboto"/>
                <a:sym typeface="Roboto"/>
              </a:rPr>
              <a:t>The map provides a visual representation of primary Interstate routes.</a:t>
            </a:r>
            <a:endParaRPr sz="1200">
              <a:solidFill>
                <a:srgbClr val="0D0D0D"/>
              </a:solidFill>
              <a:latin typeface="Roboto"/>
              <a:ea typeface="Roboto"/>
              <a:cs typeface="Roboto"/>
              <a:sym typeface="Roboto"/>
            </a:endParaRPr>
          </a:p>
          <a:p>
            <a:pPr indent="-304800" lvl="0" marL="457200" rtl="0" algn="l">
              <a:lnSpc>
                <a:spcPct val="115000"/>
              </a:lnSpc>
              <a:spcBef>
                <a:spcPts val="0"/>
              </a:spcBef>
              <a:spcAft>
                <a:spcPts val="0"/>
              </a:spcAft>
              <a:buClr>
                <a:srgbClr val="0D0D0D"/>
              </a:buClr>
              <a:buSzPts val="1200"/>
              <a:buFont typeface="Roboto"/>
              <a:buChar char="●"/>
            </a:pPr>
            <a:r>
              <a:rPr lang="en" sz="1200">
                <a:solidFill>
                  <a:srgbClr val="0D0D0D"/>
                </a:solidFill>
                <a:latin typeface="Roboto"/>
                <a:ea typeface="Roboto"/>
                <a:cs typeface="Roboto"/>
                <a:sym typeface="Roboto"/>
              </a:rPr>
              <a:t>Major cities served by these highways are pinpointed to emphasize their roles as nodes within this expansive transportation network.</a:t>
            </a:r>
            <a:endParaRPr sz="1200">
              <a:solidFill>
                <a:srgbClr val="0D0D0D"/>
              </a:solidFill>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ced18b168c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ced18b168c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ced18b168c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ced18b168c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595959"/>
                </a:solidFill>
                <a:latin typeface="Georgia"/>
                <a:ea typeface="Georgia"/>
                <a:cs typeface="Georgia"/>
                <a:sym typeface="Georgia"/>
              </a:rPr>
              <a:t>We have a graph </a:t>
            </a:r>
            <a:r>
              <a:rPr i="1" lang="en" sz="1800">
                <a:solidFill>
                  <a:srgbClr val="595959"/>
                </a:solidFill>
                <a:latin typeface="Georgia"/>
                <a:ea typeface="Georgia"/>
                <a:cs typeface="Georgia"/>
                <a:sym typeface="Georgia"/>
              </a:rPr>
              <a:t>G</a:t>
            </a:r>
            <a:r>
              <a:rPr lang="en" sz="1800">
                <a:solidFill>
                  <a:srgbClr val="595959"/>
                </a:solidFill>
                <a:latin typeface="Georgia"/>
                <a:ea typeface="Georgia"/>
                <a:cs typeface="Georgia"/>
                <a:sym typeface="Georgia"/>
              </a:rPr>
              <a:t> of </a:t>
            </a:r>
            <a:r>
              <a:rPr i="1" lang="en" sz="1800">
                <a:solidFill>
                  <a:srgbClr val="595959"/>
                </a:solidFill>
                <a:latin typeface="Georgia"/>
                <a:ea typeface="Georgia"/>
                <a:cs typeface="Georgia"/>
                <a:sym typeface="Georgia"/>
              </a:rPr>
              <a:t>V</a:t>
            </a:r>
            <a:r>
              <a:rPr lang="en" sz="1800">
                <a:solidFill>
                  <a:srgbClr val="595959"/>
                </a:solidFill>
                <a:latin typeface="Georgia"/>
                <a:ea typeface="Georgia"/>
                <a:cs typeface="Georgia"/>
                <a:sym typeface="Georgia"/>
              </a:rPr>
              <a:t> vertices. Initially, the graph does not have any edges. </a:t>
            </a:r>
            <a:endParaRPr sz="1800">
              <a:solidFill>
                <a:srgbClr val="595959"/>
              </a:solidFill>
              <a:latin typeface="Georgia"/>
              <a:ea typeface="Georgia"/>
              <a:cs typeface="Georgia"/>
              <a:sym typeface="Georgia"/>
            </a:endParaRPr>
          </a:p>
          <a:p>
            <a:pPr indent="0" lvl="0" marL="0" rtl="0" algn="l">
              <a:lnSpc>
                <a:spcPct val="115000"/>
              </a:lnSpc>
              <a:spcBef>
                <a:spcPts val="1200"/>
              </a:spcBef>
              <a:spcAft>
                <a:spcPts val="1200"/>
              </a:spcAft>
              <a:buClr>
                <a:schemeClr val="dk1"/>
              </a:buClr>
              <a:buSzPts val="1100"/>
              <a:buFont typeface="Arial"/>
              <a:buNone/>
            </a:pPr>
            <a:r>
              <a:rPr lang="en" sz="1800">
                <a:solidFill>
                  <a:srgbClr val="595959"/>
                </a:solidFill>
                <a:latin typeface="Georgia"/>
                <a:ea typeface="Georgia"/>
                <a:cs typeface="Georgia"/>
                <a:sym typeface="Georgia"/>
              </a:rPr>
              <a:t>We are given a stream of events sorted in time.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ced18b168c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ced18b168c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ced18b168c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ced18b168c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cp-algorithms.com/graph/bridge-searching.html" TargetMode="External"/><Relationship Id="rId4" Type="http://schemas.openxmlformats.org/officeDocument/2006/relationships/hyperlink" Target="https://en.wikipedia.org/wiki/Floyd%E2%80%93Warshall_algorith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en.wikipedia.org/wiki/Shortest_path_faster_algorith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dynamic-road.static.domains/network-evolution" TargetMode="Externa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149625" y="744575"/>
            <a:ext cx="8865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Georgia"/>
                <a:ea typeface="Georgia"/>
                <a:cs typeface="Georgia"/>
                <a:sym typeface="Georgia"/>
              </a:rPr>
              <a:t>Exploration of Dynamic Graph Properties</a:t>
            </a:r>
            <a:endParaRPr>
              <a:latin typeface="Georgia"/>
              <a:ea typeface="Georgia"/>
              <a:cs typeface="Georgia"/>
              <a:sym typeface="Georgia"/>
            </a:endParaRPr>
          </a:p>
        </p:txBody>
      </p:sp>
      <p:sp>
        <p:nvSpPr>
          <p:cNvPr id="55" name="Google Shape;55;p13"/>
          <p:cNvSpPr txBox="1"/>
          <p:nvPr>
            <p:ph idx="1" type="subTitle"/>
          </p:nvPr>
        </p:nvSpPr>
        <p:spPr>
          <a:xfrm>
            <a:off x="311700" y="395160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500">
                <a:solidFill>
                  <a:schemeClr val="dk1"/>
                </a:solidFill>
                <a:highlight>
                  <a:srgbClr val="FFFFFF"/>
                </a:highlight>
                <a:latin typeface="Georgia"/>
                <a:ea typeface="Georgia"/>
                <a:cs typeface="Georgia"/>
                <a:sym typeface="Georgia"/>
              </a:rPr>
              <a:t>Wanhao Zhou, Harshil Bhojwani, Longchun Ma, Zhiyuan Shao, Kaiwen Shao</a:t>
            </a:r>
            <a:endParaRPr sz="1500">
              <a:solidFill>
                <a:schemeClr val="dk1"/>
              </a:solidFill>
              <a:highlight>
                <a:srgbClr val="FFFFFF"/>
              </a:highlight>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Solution 1.2: Variant of Floyd-Warshall</a:t>
            </a:r>
            <a:endParaRPr>
              <a:latin typeface="Georgia"/>
              <a:ea typeface="Georgia"/>
              <a:cs typeface="Georgia"/>
              <a:sym typeface="Georgia"/>
            </a:endParaRPr>
          </a:p>
        </p:txBody>
      </p:sp>
      <p:sp>
        <p:nvSpPr>
          <p:cNvPr id="114" name="Google Shape;114;p22"/>
          <p:cNvSpPr txBox="1"/>
          <p:nvPr>
            <p:ph idx="1" type="body"/>
          </p:nvPr>
        </p:nvSpPr>
        <p:spPr>
          <a:xfrm>
            <a:off x="311700" y="1152475"/>
            <a:ext cx="4173600" cy="38694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770"/>
              <a:buNone/>
            </a:pPr>
            <a:r>
              <a:rPr lang="en" sz="1360">
                <a:latin typeface="Georgia"/>
                <a:ea typeface="Georgia"/>
                <a:cs typeface="Georgia"/>
                <a:sym typeface="Georgia"/>
              </a:rPr>
              <a:t>Though Dijkstra is efficient but implementing it every time for shortest path query is costly therefore another approach is to calculate shortest distance for every pair, in which an Algorithm Floyd Warshall comes in handy.</a:t>
            </a:r>
            <a:endParaRPr sz="1360">
              <a:latin typeface="Georgia"/>
              <a:ea typeface="Georgia"/>
              <a:cs typeface="Georgia"/>
              <a:sym typeface="Georgia"/>
            </a:endParaRPr>
          </a:p>
          <a:p>
            <a:pPr indent="0" lvl="0" marL="0" rtl="0" algn="l">
              <a:lnSpc>
                <a:spcPct val="105000"/>
              </a:lnSpc>
              <a:spcBef>
                <a:spcPts val="1200"/>
              </a:spcBef>
              <a:spcAft>
                <a:spcPts val="0"/>
              </a:spcAft>
              <a:buClr>
                <a:schemeClr val="dk1"/>
              </a:buClr>
              <a:buSzPts val="770"/>
              <a:buFont typeface="Arial"/>
              <a:buNone/>
            </a:pPr>
            <a:r>
              <a:t/>
            </a:r>
            <a:endParaRPr sz="1360">
              <a:latin typeface="Georgia"/>
              <a:ea typeface="Georgia"/>
              <a:cs typeface="Georgia"/>
              <a:sym typeface="Georgia"/>
            </a:endParaRPr>
          </a:p>
          <a:p>
            <a:pPr indent="0" lvl="0" marL="0" rtl="0" algn="l">
              <a:lnSpc>
                <a:spcPct val="105000"/>
              </a:lnSpc>
              <a:spcBef>
                <a:spcPts val="1200"/>
              </a:spcBef>
              <a:spcAft>
                <a:spcPts val="0"/>
              </a:spcAft>
              <a:buSzPts val="770"/>
              <a:buNone/>
            </a:pPr>
            <a:r>
              <a:rPr lang="en" sz="1360">
                <a:latin typeface="Georgia"/>
                <a:ea typeface="Georgia"/>
                <a:cs typeface="Georgia"/>
                <a:sym typeface="Georgia"/>
              </a:rPr>
              <a:t>Add Edge</a:t>
            </a:r>
            <a:endParaRPr sz="1360">
              <a:latin typeface="Georgia"/>
              <a:ea typeface="Georgia"/>
              <a:cs typeface="Georgia"/>
              <a:sym typeface="Georgia"/>
            </a:endParaRPr>
          </a:p>
          <a:p>
            <a:pPr indent="-314960" lvl="0" marL="457200" rtl="0" algn="l">
              <a:lnSpc>
                <a:spcPct val="105000"/>
              </a:lnSpc>
              <a:spcBef>
                <a:spcPts val="1200"/>
              </a:spcBef>
              <a:spcAft>
                <a:spcPts val="0"/>
              </a:spcAft>
              <a:buSzPts val="1360"/>
              <a:buFont typeface="Georgia"/>
              <a:buChar char="-"/>
            </a:pPr>
            <a:r>
              <a:rPr lang="en" sz="1360">
                <a:latin typeface="Georgia"/>
                <a:ea typeface="Georgia"/>
                <a:cs typeface="Georgia"/>
                <a:sym typeface="Georgia"/>
              </a:rPr>
              <a:t>When adding an edge, try to relax the shortest distance of all pairs of vertices in </a:t>
            </a:r>
            <a:r>
              <a:rPr i="1" lang="en" sz="1360">
                <a:latin typeface="Georgia"/>
                <a:ea typeface="Georgia"/>
                <a:cs typeface="Georgia"/>
                <a:sym typeface="Georgia"/>
              </a:rPr>
              <a:t>G</a:t>
            </a:r>
            <a:endParaRPr sz="1360">
              <a:latin typeface="Georgia"/>
              <a:ea typeface="Georgia"/>
              <a:cs typeface="Georgia"/>
              <a:sym typeface="Georgia"/>
            </a:endParaRPr>
          </a:p>
          <a:p>
            <a:pPr indent="-314960" lvl="0" marL="457200" rtl="0" algn="l">
              <a:lnSpc>
                <a:spcPct val="105000"/>
              </a:lnSpc>
              <a:spcBef>
                <a:spcPts val="0"/>
              </a:spcBef>
              <a:spcAft>
                <a:spcPts val="0"/>
              </a:spcAft>
              <a:buSzPts val="1360"/>
              <a:buFont typeface="Georgia"/>
              <a:buChar char="-"/>
            </a:pPr>
            <a:r>
              <a:rPr lang="en" sz="1360">
                <a:latin typeface="Georgia"/>
                <a:ea typeface="Georgia"/>
                <a:cs typeface="Georgia"/>
                <a:sym typeface="Georgia"/>
              </a:rPr>
              <a:t>O(</a:t>
            </a:r>
            <a:r>
              <a:rPr i="1" lang="en" sz="1360">
                <a:latin typeface="Georgia"/>
                <a:ea typeface="Georgia"/>
                <a:cs typeface="Georgia"/>
                <a:sym typeface="Georgia"/>
              </a:rPr>
              <a:t>V </a:t>
            </a:r>
            <a:r>
              <a:rPr lang="en" sz="1360">
                <a:latin typeface="Georgia"/>
                <a:ea typeface="Georgia"/>
                <a:cs typeface="Georgia"/>
                <a:sym typeface="Georgia"/>
              </a:rPr>
              <a:t>· </a:t>
            </a:r>
            <a:r>
              <a:rPr i="1" lang="en" sz="1360">
                <a:latin typeface="Georgia"/>
                <a:ea typeface="Georgia"/>
                <a:cs typeface="Georgia"/>
                <a:sym typeface="Georgia"/>
              </a:rPr>
              <a:t>V</a:t>
            </a:r>
            <a:r>
              <a:rPr lang="en" sz="1360">
                <a:latin typeface="Georgia"/>
                <a:ea typeface="Georgia"/>
                <a:cs typeface="Georgia"/>
                <a:sym typeface="Georgia"/>
              </a:rPr>
              <a:t>).</a:t>
            </a:r>
            <a:endParaRPr sz="1360">
              <a:latin typeface="Georgia"/>
              <a:ea typeface="Georgia"/>
              <a:cs typeface="Georgia"/>
              <a:sym typeface="Georgia"/>
            </a:endParaRPr>
          </a:p>
          <a:p>
            <a:pPr indent="0" lvl="0" marL="0" rtl="0" algn="l">
              <a:lnSpc>
                <a:spcPct val="105000"/>
              </a:lnSpc>
              <a:spcBef>
                <a:spcPts val="1200"/>
              </a:spcBef>
              <a:spcAft>
                <a:spcPts val="0"/>
              </a:spcAft>
              <a:buSzPts val="770"/>
              <a:buNone/>
            </a:pPr>
            <a:r>
              <a:rPr lang="en" sz="1360">
                <a:latin typeface="Georgia"/>
                <a:ea typeface="Georgia"/>
                <a:cs typeface="Georgia"/>
                <a:sym typeface="Georgia"/>
              </a:rPr>
              <a:t>Find Shortest Distance</a:t>
            </a:r>
            <a:endParaRPr sz="1360">
              <a:latin typeface="Georgia"/>
              <a:ea typeface="Georgia"/>
              <a:cs typeface="Georgia"/>
              <a:sym typeface="Georgia"/>
            </a:endParaRPr>
          </a:p>
          <a:p>
            <a:pPr indent="-314960" lvl="0" marL="457200" rtl="0" algn="l">
              <a:lnSpc>
                <a:spcPct val="105000"/>
              </a:lnSpc>
              <a:spcBef>
                <a:spcPts val="1200"/>
              </a:spcBef>
              <a:spcAft>
                <a:spcPts val="0"/>
              </a:spcAft>
              <a:buSzPts val="1360"/>
              <a:buFont typeface="Georgia"/>
              <a:buChar char="-"/>
            </a:pPr>
            <a:r>
              <a:rPr lang="en" sz="1360">
                <a:latin typeface="Georgia"/>
                <a:ea typeface="Georgia"/>
                <a:cs typeface="Georgia"/>
                <a:sym typeface="Georgia"/>
              </a:rPr>
              <a:t>For each query, we </a:t>
            </a:r>
            <a:r>
              <a:rPr lang="en" sz="1360">
                <a:latin typeface="Georgia"/>
                <a:ea typeface="Georgia"/>
                <a:cs typeface="Georgia"/>
                <a:sym typeface="Georgia"/>
              </a:rPr>
              <a:t>return</a:t>
            </a:r>
            <a:r>
              <a:rPr lang="en" sz="1360">
                <a:latin typeface="Georgia"/>
                <a:ea typeface="Georgia"/>
                <a:cs typeface="Georgia"/>
                <a:sym typeface="Georgia"/>
              </a:rPr>
              <a:t> the result directly. </a:t>
            </a:r>
            <a:endParaRPr sz="1360">
              <a:latin typeface="Georgia"/>
              <a:ea typeface="Georgia"/>
              <a:cs typeface="Georgia"/>
              <a:sym typeface="Georgia"/>
            </a:endParaRPr>
          </a:p>
          <a:p>
            <a:pPr indent="-314960" lvl="0" marL="457200" rtl="0" algn="l">
              <a:lnSpc>
                <a:spcPct val="105000"/>
              </a:lnSpc>
              <a:spcBef>
                <a:spcPts val="0"/>
              </a:spcBef>
              <a:spcAft>
                <a:spcPts val="0"/>
              </a:spcAft>
              <a:buSzPts val="1360"/>
              <a:buFont typeface="Georgia"/>
              <a:buChar char="-"/>
            </a:pPr>
            <a:r>
              <a:rPr lang="en" sz="1360">
                <a:latin typeface="Georgia"/>
                <a:ea typeface="Georgia"/>
                <a:cs typeface="Georgia"/>
                <a:sym typeface="Georgia"/>
              </a:rPr>
              <a:t>O(1).</a:t>
            </a:r>
            <a:endParaRPr sz="1360">
              <a:latin typeface="Georgia"/>
              <a:ea typeface="Georgia"/>
              <a:cs typeface="Georgia"/>
              <a:sym typeface="Georgia"/>
            </a:endParaRPr>
          </a:p>
        </p:txBody>
      </p:sp>
      <p:pic>
        <p:nvPicPr>
          <p:cNvPr id="115" name="Google Shape;115;p22"/>
          <p:cNvPicPr preferRelativeResize="0"/>
          <p:nvPr/>
        </p:nvPicPr>
        <p:blipFill>
          <a:blip r:embed="rId3">
            <a:alphaModFix/>
          </a:blip>
          <a:stretch>
            <a:fillRect/>
          </a:stretch>
        </p:blipFill>
        <p:spPr>
          <a:xfrm>
            <a:off x="4572000" y="1213700"/>
            <a:ext cx="4353901" cy="198233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Problem</a:t>
            </a:r>
            <a:r>
              <a:rPr lang="en">
                <a:latin typeface="Georgia"/>
                <a:ea typeface="Georgia"/>
                <a:cs typeface="Georgia"/>
                <a:sym typeface="Georgia"/>
              </a:rPr>
              <a:t> 2: Connectivity</a:t>
            </a:r>
            <a:endParaRPr>
              <a:latin typeface="Georgia"/>
              <a:ea typeface="Georgia"/>
              <a:cs typeface="Georgia"/>
              <a:sym typeface="Georgia"/>
            </a:endParaRPr>
          </a:p>
        </p:txBody>
      </p:sp>
      <p:sp>
        <p:nvSpPr>
          <p:cNvPr id="121" name="Google Shape;121;p23"/>
          <p:cNvSpPr txBox="1"/>
          <p:nvPr>
            <p:ph idx="1" type="body"/>
          </p:nvPr>
        </p:nvSpPr>
        <p:spPr>
          <a:xfrm>
            <a:off x="311700" y="1152475"/>
            <a:ext cx="8520600" cy="391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Georgia"/>
                <a:ea typeface="Georgia"/>
                <a:cs typeface="Georgia"/>
                <a:sym typeface="Georgia"/>
              </a:rPr>
              <a:t>For the </a:t>
            </a:r>
            <a:r>
              <a:rPr lang="en">
                <a:latin typeface="Georgia"/>
                <a:ea typeface="Georgia"/>
                <a:cs typeface="Georgia"/>
                <a:sym typeface="Georgia"/>
              </a:rPr>
              <a:t>current graph, suppose we have </a:t>
            </a:r>
            <a:r>
              <a:rPr i="1" lang="en">
                <a:latin typeface="Georgia"/>
                <a:ea typeface="Georgia"/>
                <a:cs typeface="Georgia"/>
                <a:sym typeface="Georgia"/>
              </a:rPr>
              <a:t>k</a:t>
            </a:r>
            <a:r>
              <a:rPr lang="en">
                <a:latin typeface="Georgia"/>
                <a:ea typeface="Georgia"/>
                <a:cs typeface="Georgia"/>
                <a:sym typeface="Georgia"/>
              </a:rPr>
              <a:t> components, each with size </a:t>
            </a:r>
            <a:r>
              <a:rPr i="1" lang="en">
                <a:latin typeface="Georgia"/>
                <a:ea typeface="Georgia"/>
                <a:cs typeface="Georgia"/>
                <a:sym typeface="Georgia"/>
              </a:rPr>
              <a:t>C</a:t>
            </a:r>
            <a:r>
              <a:rPr baseline="-25000" i="1" lang="en">
                <a:latin typeface="Georgia"/>
                <a:ea typeface="Georgia"/>
                <a:cs typeface="Georgia"/>
                <a:sym typeface="Georgia"/>
              </a:rPr>
              <a:t>i</a:t>
            </a:r>
            <a:r>
              <a:rPr baseline="-25000" lang="en">
                <a:latin typeface="Georgia"/>
                <a:ea typeface="Georgia"/>
                <a:cs typeface="Georgia"/>
                <a:sym typeface="Georgia"/>
              </a:rPr>
              <a:t>  </a:t>
            </a:r>
            <a:r>
              <a:rPr lang="en">
                <a:latin typeface="Georgia"/>
                <a:ea typeface="Georgia"/>
                <a:cs typeface="Georgia"/>
                <a:sym typeface="Georgia"/>
              </a:rPr>
              <a:t>.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Define the connectivity metric as the sum of square of component size: </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When introducing an new edge, compare the metric in the new graph with the old </a:t>
            </a:r>
            <a:endParaRPr>
              <a:latin typeface="Georgia"/>
              <a:ea typeface="Georgia"/>
              <a:cs typeface="Georgia"/>
              <a:sym typeface="Georgia"/>
            </a:endParaRPr>
          </a:p>
          <a:p>
            <a:pPr indent="0" lvl="0" marL="0" rtl="0" algn="l">
              <a:spcBef>
                <a:spcPts val="1200"/>
              </a:spcBef>
              <a:spcAft>
                <a:spcPts val="0"/>
              </a:spcAft>
              <a:buClr>
                <a:schemeClr val="dk1"/>
              </a:buClr>
              <a:buSzPts val="1100"/>
              <a:buFont typeface="Arial"/>
              <a:buNone/>
            </a:pPr>
            <a:r>
              <a:rPr lang="en">
                <a:latin typeface="Georgia"/>
                <a:ea typeface="Georgia"/>
                <a:cs typeface="Georgia"/>
                <a:sym typeface="Georgia"/>
              </a:rPr>
              <a:t>one: </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Since                         the objective is maximized when there is only one </a:t>
            </a:r>
            <a:endParaRPr>
              <a:latin typeface="Georgia"/>
              <a:ea typeface="Georgia"/>
              <a:cs typeface="Georgia"/>
              <a:sym typeface="Georgia"/>
            </a:endParaRPr>
          </a:p>
          <a:p>
            <a:pPr indent="0" lvl="0" marL="0" rtl="0" algn="l">
              <a:spcBef>
                <a:spcPts val="1200"/>
              </a:spcBef>
              <a:spcAft>
                <a:spcPts val="1200"/>
              </a:spcAft>
              <a:buNone/>
            </a:pPr>
            <a:r>
              <a:rPr lang="en">
                <a:latin typeface="Georgia"/>
                <a:ea typeface="Georgia"/>
                <a:cs typeface="Georgia"/>
                <a:sym typeface="Georgia"/>
              </a:rPr>
              <a:t>component, i.e., a connected graph.</a:t>
            </a:r>
            <a:endParaRPr>
              <a:latin typeface="Georgia"/>
              <a:ea typeface="Georgia"/>
              <a:cs typeface="Georgia"/>
              <a:sym typeface="Georgia"/>
            </a:endParaRPr>
          </a:p>
        </p:txBody>
      </p:sp>
      <p:pic>
        <p:nvPicPr>
          <p:cNvPr id="122" name="Google Shape;122;p23"/>
          <p:cNvPicPr preferRelativeResize="0"/>
          <p:nvPr/>
        </p:nvPicPr>
        <p:blipFill>
          <a:blip r:embed="rId3">
            <a:alphaModFix/>
          </a:blip>
          <a:stretch>
            <a:fillRect/>
          </a:stretch>
        </p:blipFill>
        <p:spPr>
          <a:xfrm>
            <a:off x="7622200" y="1557525"/>
            <a:ext cx="705375" cy="686950"/>
          </a:xfrm>
          <a:prstGeom prst="rect">
            <a:avLst/>
          </a:prstGeom>
          <a:noFill/>
          <a:ln>
            <a:noFill/>
          </a:ln>
        </p:spPr>
      </p:pic>
      <p:pic>
        <p:nvPicPr>
          <p:cNvPr id="123" name="Google Shape;123;p23"/>
          <p:cNvPicPr preferRelativeResize="0"/>
          <p:nvPr/>
        </p:nvPicPr>
        <p:blipFill>
          <a:blip r:embed="rId4">
            <a:alphaModFix/>
          </a:blip>
          <a:stretch>
            <a:fillRect/>
          </a:stretch>
        </p:blipFill>
        <p:spPr>
          <a:xfrm>
            <a:off x="907925" y="2955125"/>
            <a:ext cx="1625550" cy="745550"/>
          </a:xfrm>
          <a:prstGeom prst="rect">
            <a:avLst/>
          </a:prstGeom>
          <a:noFill/>
          <a:ln>
            <a:noFill/>
          </a:ln>
        </p:spPr>
      </p:pic>
      <p:pic>
        <p:nvPicPr>
          <p:cNvPr id="124" name="Google Shape;124;p23"/>
          <p:cNvPicPr preferRelativeResize="0"/>
          <p:nvPr/>
        </p:nvPicPr>
        <p:blipFill>
          <a:blip r:embed="rId5">
            <a:alphaModFix/>
          </a:blip>
          <a:stretch>
            <a:fillRect/>
          </a:stretch>
        </p:blipFill>
        <p:spPr>
          <a:xfrm>
            <a:off x="1023325" y="3854425"/>
            <a:ext cx="1226361" cy="686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Solution</a:t>
            </a:r>
            <a:r>
              <a:rPr lang="en">
                <a:latin typeface="Georgia"/>
                <a:ea typeface="Georgia"/>
                <a:cs typeface="Georgia"/>
                <a:sym typeface="Georgia"/>
              </a:rPr>
              <a:t> 2: Connectivity</a:t>
            </a:r>
            <a:endParaRPr>
              <a:latin typeface="Georgia"/>
              <a:ea typeface="Georgia"/>
              <a:cs typeface="Georgia"/>
              <a:sym typeface="Georgia"/>
            </a:endParaRPr>
          </a:p>
        </p:txBody>
      </p:sp>
      <p:sp>
        <p:nvSpPr>
          <p:cNvPr id="130" name="Google Shape;130;p24"/>
          <p:cNvSpPr txBox="1"/>
          <p:nvPr>
            <p:ph idx="1" type="body"/>
          </p:nvPr>
        </p:nvSpPr>
        <p:spPr>
          <a:xfrm>
            <a:off x="311700" y="1152475"/>
            <a:ext cx="4479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Georgia"/>
                <a:ea typeface="Georgia"/>
                <a:cs typeface="Georgia"/>
                <a:sym typeface="Georgia"/>
              </a:rPr>
              <a:t>If we are connecting two components of size </a:t>
            </a:r>
            <a:r>
              <a:rPr i="1" lang="en">
                <a:latin typeface="Georgia"/>
                <a:ea typeface="Georgia"/>
                <a:cs typeface="Georgia"/>
                <a:sym typeface="Georgia"/>
              </a:rPr>
              <a:t>C</a:t>
            </a:r>
            <a:r>
              <a:rPr baseline="-25000" i="1" lang="en">
                <a:latin typeface="Georgia"/>
                <a:ea typeface="Georgia"/>
                <a:cs typeface="Georgia"/>
                <a:sym typeface="Georgia"/>
              </a:rPr>
              <a:t>a</a:t>
            </a:r>
            <a:r>
              <a:rPr lang="en">
                <a:latin typeface="Georgia"/>
                <a:ea typeface="Georgia"/>
                <a:cs typeface="Georgia"/>
                <a:sym typeface="Georgia"/>
              </a:rPr>
              <a:t> and </a:t>
            </a:r>
            <a:r>
              <a:rPr i="1" lang="en">
                <a:latin typeface="Georgia"/>
                <a:ea typeface="Georgia"/>
                <a:cs typeface="Georgia"/>
                <a:sym typeface="Georgia"/>
              </a:rPr>
              <a:t>C</a:t>
            </a:r>
            <a:r>
              <a:rPr baseline="-25000" i="1" lang="en">
                <a:latin typeface="Georgia"/>
                <a:ea typeface="Georgia"/>
                <a:cs typeface="Georgia"/>
                <a:sym typeface="Georgia"/>
              </a:rPr>
              <a:t>b</a:t>
            </a:r>
            <a:r>
              <a:rPr i="1" lang="en">
                <a:latin typeface="Georgia"/>
                <a:ea typeface="Georgia"/>
                <a:cs typeface="Georgia"/>
                <a:sym typeface="Georgia"/>
              </a:rPr>
              <a:t> </a:t>
            </a:r>
            <a:r>
              <a:rPr lang="en">
                <a:latin typeface="Georgia"/>
                <a:ea typeface="Georgia"/>
                <a:cs typeface="Georgia"/>
                <a:sym typeface="Georgia"/>
              </a:rPr>
              <a:t>, the </a:t>
            </a:r>
            <a:r>
              <a:rPr lang="en">
                <a:latin typeface="Georgia"/>
                <a:ea typeface="Georgia"/>
                <a:cs typeface="Georgia"/>
                <a:sym typeface="Georgia"/>
              </a:rPr>
              <a:t>difference</a:t>
            </a:r>
            <a:r>
              <a:rPr lang="en">
                <a:latin typeface="Georgia"/>
                <a:ea typeface="Georgia"/>
                <a:cs typeface="Georgia"/>
                <a:sym typeface="Georgia"/>
              </a:rPr>
              <a:t> is 2 · </a:t>
            </a:r>
            <a:r>
              <a:rPr i="1" lang="en">
                <a:latin typeface="Georgia"/>
                <a:ea typeface="Georgia"/>
                <a:cs typeface="Georgia"/>
                <a:sym typeface="Georgia"/>
              </a:rPr>
              <a:t>C</a:t>
            </a:r>
            <a:r>
              <a:rPr baseline="-25000" i="1" lang="en">
                <a:latin typeface="Georgia"/>
                <a:ea typeface="Georgia"/>
                <a:cs typeface="Georgia"/>
                <a:sym typeface="Georgia"/>
              </a:rPr>
              <a:t>a </a:t>
            </a:r>
            <a:r>
              <a:rPr i="1" lang="en">
                <a:latin typeface="Georgia"/>
                <a:ea typeface="Georgia"/>
                <a:cs typeface="Georgia"/>
                <a:sym typeface="Georgia"/>
              </a:rPr>
              <a:t>· C</a:t>
            </a:r>
            <a:r>
              <a:rPr baseline="-25000" i="1" lang="en">
                <a:latin typeface="Georgia"/>
                <a:ea typeface="Georgia"/>
                <a:cs typeface="Georgia"/>
                <a:sym typeface="Georgia"/>
              </a:rPr>
              <a:t>b</a:t>
            </a:r>
            <a:r>
              <a:rPr i="1" lang="en">
                <a:latin typeface="Georgia"/>
                <a:ea typeface="Georgia"/>
                <a:cs typeface="Georgia"/>
                <a:sym typeface="Georgia"/>
              </a:rPr>
              <a:t>.</a:t>
            </a:r>
            <a:endParaRPr i="1">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We can utilize a Union-Find data structure that maintains the size of the component to calculate the value. </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1200"/>
              </a:spcAft>
              <a:buNone/>
            </a:pPr>
            <a:r>
              <a:rPr lang="en">
                <a:latin typeface="Georgia"/>
                <a:ea typeface="Georgia"/>
                <a:cs typeface="Georgia"/>
                <a:sym typeface="Georgia"/>
              </a:rPr>
              <a:t>The procedure runs in nearly O(1).</a:t>
            </a:r>
            <a:endParaRPr>
              <a:latin typeface="Georgia"/>
              <a:ea typeface="Georgia"/>
              <a:cs typeface="Georgia"/>
              <a:sym typeface="Georgia"/>
            </a:endParaRPr>
          </a:p>
        </p:txBody>
      </p:sp>
      <p:pic>
        <p:nvPicPr>
          <p:cNvPr id="131" name="Google Shape;131;p24"/>
          <p:cNvPicPr preferRelativeResize="0"/>
          <p:nvPr/>
        </p:nvPicPr>
        <p:blipFill>
          <a:blip r:embed="rId3">
            <a:alphaModFix/>
          </a:blip>
          <a:stretch>
            <a:fillRect/>
          </a:stretch>
        </p:blipFill>
        <p:spPr>
          <a:xfrm>
            <a:off x="4630575" y="2453375"/>
            <a:ext cx="4002726" cy="127557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Example</a:t>
            </a:r>
            <a:r>
              <a:rPr lang="en">
                <a:latin typeface="Georgia"/>
                <a:ea typeface="Georgia"/>
                <a:cs typeface="Georgia"/>
                <a:sym typeface="Georgia"/>
              </a:rPr>
              <a:t> 2: Connectivity</a:t>
            </a:r>
            <a:endParaRPr>
              <a:latin typeface="Georgia"/>
              <a:ea typeface="Georgia"/>
              <a:cs typeface="Georgia"/>
              <a:sym typeface="Georgia"/>
            </a:endParaRPr>
          </a:p>
        </p:txBody>
      </p:sp>
      <p:pic>
        <p:nvPicPr>
          <p:cNvPr id="137" name="Google Shape;137;p25"/>
          <p:cNvPicPr preferRelativeResize="0"/>
          <p:nvPr/>
        </p:nvPicPr>
        <p:blipFill>
          <a:blip r:embed="rId3">
            <a:alphaModFix/>
          </a:blip>
          <a:stretch>
            <a:fillRect/>
          </a:stretch>
        </p:blipFill>
        <p:spPr>
          <a:xfrm>
            <a:off x="152400" y="1170125"/>
            <a:ext cx="4205548" cy="2809174"/>
          </a:xfrm>
          <a:prstGeom prst="rect">
            <a:avLst/>
          </a:prstGeom>
          <a:noFill/>
          <a:ln>
            <a:noFill/>
          </a:ln>
        </p:spPr>
      </p:pic>
      <p:sp>
        <p:nvSpPr>
          <p:cNvPr id="138" name="Google Shape;138;p25"/>
          <p:cNvSpPr txBox="1"/>
          <p:nvPr>
            <p:ph idx="1" type="body"/>
          </p:nvPr>
        </p:nvSpPr>
        <p:spPr>
          <a:xfrm>
            <a:off x="311700" y="4156025"/>
            <a:ext cx="8520600" cy="9126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en">
                <a:latin typeface="Georgia"/>
                <a:ea typeface="Georgia"/>
                <a:cs typeface="Georgia"/>
                <a:sym typeface="Georgia"/>
              </a:rPr>
              <a:t>In year 1974, connecting </a:t>
            </a:r>
            <a:r>
              <a:rPr b="1" lang="en">
                <a:latin typeface="Georgia"/>
                <a:ea typeface="Georgia"/>
                <a:cs typeface="Georgia"/>
                <a:sym typeface="Georgia"/>
              </a:rPr>
              <a:t>Las Vegas to Los Angeles </a:t>
            </a:r>
            <a:r>
              <a:rPr lang="en">
                <a:latin typeface="Georgia"/>
                <a:ea typeface="Georgia"/>
                <a:cs typeface="Georgia"/>
                <a:sym typeface="Georgia"/>
              </a:rPr>
              <a:t> </a:t>
            </a:r>
            <a:r>
              <a:rPr lang="en">
                <a:latin typeface="Georgia"/>
                <a:ea typeface="Georgia"/>
                <a:cs typeface="Georgia"/>
                <a:sym typeface="Georgia"/>
              </a:rPr>
              <a:t>with</a:t>
            </a:r>
            <a:r>
              <a:rPr lang="en">
                <a:latin typeface="Georgia"/>
                <a:ea typeface="Georgia"/>
                <a:cs typeface="Georgia"/>
                <a:sym typeface="Georgia"/>
              </a:rPr>
              <a:t> I-15 increases the connectivity most.</a:t>
            </a:r>
            <a:endParaRPr>
              <a:latin typeface="Georgia"/>
              <a:ea typeface="Georgia"/>
              <a:cs typeface="Georgia"/>
              <a:sym typeface="Georgia"/>
            </a:endParaRPr>
          </a:p>
          <a:p>
            <a:pPr indent="0" lvl="0" marL="0" rtl="0" algn="l">
              <a:spcBef>
                <a:spcPts val="1200"/>
              </a:spcBef>
              <a:spcAft>
                <a:spcPts val="1200"/>
              </a:spcAft>
              <a:buNone/>
            </a:pPr>
            <a:r>
              <a:rPr lang="en">
                <a:latin typeface="Georgia"/>
                <a:ea typeface="Georgia"/>
                <a:cs typeface="Georgia"/>
                <a:sym typeface="Georgia"/>
              </a:rPr>
              <a:t>Component A Size = 5, Component B Size =  34. Bring 340 connecting pairs into the graph.</a:t>
            </a:r>
            <a:endParaRPr>
              <a:latin typeface="Georgia"/>
              <a:ea typeface="Georgia"/>
              <a:cs typeface="Georgia"/>
              <a:sym typeface="Georgia"/>
            </a:endParaRPr>
          </a:p>
        </p:txBody>
      </p:sp>
      <p:pic>
        <p:nvPicPr>
          <p:cNvPr id="139" name="Google Shape;139;p25"/>
          <p:cNvPicPr preferRelativeResize="0"/>
          <p:nvPr/>
        </p:nvPicPr>
        <p:blipFill>
          <a:blip r:embed="rId4">
            <a:alphaModFix/>
          </a:blip>
          <a:stretch>
            <a:fillRect/>
          </a:stretch>
        </p:blipFill>
        <p:spPr>
          <a:xfrm>
            <a:off x="4510348" y="1170125"/>
            <a:ext cx="4251290" cy="283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Problem</a:t>
            </a:r>
            <a:r>
              <a:rPr lang="en">
                <a:latin typeface="Georgia"/>
                <a:ea typeface="Georgia"/>
                <a:cs typeface="Georgia"/>
                <a:sym typeface="Georgia"/>
              </a:rPr>
              <a:t> 3: Weighted A</a:t>
            </a:r>
            <a:r>
              <a:rPr lang="en">
                <a:latin typeface="Georgia"/>
                <a:ea typeface="Georgia"/>
                <a:cs typeface="Georgia"/>
                <a:sym typeface="Georgia"/>
              </a:rPr>
              <a:t>ll-Pairs Shortest Paths</a:t>
            </a:r>
            <a:endParaRPr>
              <a:latin typeface="Georgia"/>
              <a:ea typeface="Georgia"/>
              <a:cs typeface="Georgia"/>
              <a:sym typeface="Georgia"/>
            </a:endParaRPr>
          </a:p>
          <a:p>
            <a:pPr indent="0" lvl="0" marL="0" rtl="0" algn="l">
              <a:spcBef>
                <a:spcPts val="0"/>
              </a:spcBef>
              <a:spcAft>
                <a:spcPts val="0"/>
              </a:spcAft>
              <a:buNone/>
            </a:pPr>
            <a:r>
              <a:t/>
            </a:r>
            <a:endParaRPr/>
          </a:p>
        </p:txBody>
      </p:sp>
      <p:sp>
        <p:nvSpPr>
          <p:cNvPr id="145" name="Google Shape;145;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latin typeface="Georgia"/>
                <a:ea typeface="Georgia"/>
                <a:cs typeface="Georgia"/>
                <a:sym typeface="Georgia"/>
              </a:rPr>
              <a:t>When introducing an new edge, it is likely that the all-pairs shortest paths of </a:t>
            </a:r>
            <a:r>
              <a:rPr i="1" lang="en">
                <a:latin typeface="Georgia"/>
                <a:ea typeface="Georgia"/>
                <a:cs typeface="Georgia"/>
                <a:sym typeface="Georgia"/>
              </a:rPr>
              <a:t>G </a:t>
            </a:r>
            <a:r>
              <a:rPr lang="en">
                <a:latin typeface="Georgia"/>
                <a:ea typeface="Georgia"/>
                <a:cs typeface="Georgia"/>
                <a:sym typeface="Georgia"/>
              </a:rPr>
              <a:t>decrease.</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We </a:t>
            </a:r>
            <a:r>
              <a:rPr lang="en">
                <a:latin typeface="Georgia"/>
                <a:ea typeface="Georgia"/>
                <a:cs typeface="Georgia"/>
                <a:sym typeface="Georgia"/>
              </a:rPr>
              <a:t>calculate</a:t>
            </a:r>
            <a:r>
              <a:rPr lang="en">
                <a:latin typeface="Georgia"/>
                <a:ea typeface="Georgia"/>
                <a:cs typeface="Georgia"/>
                <a:sym typeface="Georgia"/>
              </a:rPr>
              <a:t> the difference of all-pairs shortest paths </a:t>
            </a:r>
            <a:r>
              <a:rPr i="1" lang="en">
                <a:latin typeface="Georgia"/>
                <a:ea typeface="Georgia"/>
                <a:cs typeface="Georgia"/>
                <a:sym typeface="Georgia"/>
              </a:rPr>
              <a:t>d</a:t>
            </a:r>
            <a:r>
              <a:rPr lang="en">
                <a:latin typeface="Georgia"/>
                <a:ea typeface="Georgia"/>
                <a:cs typeface="Georgia"/>
                <a:sym typeface="Georgia"/>
              </a:rPr>
              <a:t>. </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In addition, we are interested in the for en edge of weight </a:t>
            </a:r>
            <a:r>
              <a:rPr i="1" lang="en">
                <a:latin typeface="Georgia"/>
                <a:ea typeface="Georgia"/>
                <a:cs typeface="Georgia"/>
                <a:sym typeface="Georgia"/>
              </a:rPr>
              <a:t>w</a:t>
            </a:r>
            <a:r>
              <a:rPr lang="en">
                <a:latin typeface="Georgia"/>
                <a:ea typeface="Georgia"/>
                <a:cs typeface="Georgia"/>
                <a:sym typeface="Georgia"/>
              </a:rPr>
              <a:t>, the unit change in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all-pairs shortest paths: </a:t>
            </a:r>
            <a:endParaRPr>
              <a:latin typeface="Georgia"/>
              <a:ea typeface="Georgia"/>
              <a:cs typeface="Georgia"/>
              <a:sym typeface="Georgia"/>
            </a:endParaRPr>
          </a:p>
          <a:p>
            <a:pPr indent="0" lvl="0" marL="0" rtl="0" algn="l">
              <a:spcBef>
                <a:spcPts val="1200"/>
              </a:spcBef>
              <a:spcAft>
                <a:spcPts val="1200"/>
              </a:spcAft>
              <a:buNone/>
            </a:pPr>
            <a:r>
              <a:t/>
            </a:r>
            <a:endParaRPr>
              <a:latin typeface="Georgia"/>
              <a:ea typeface="Georgia"/>
              <a:cs typeface="Georgia"/>
              <a:sym typeface="Georgia"/>
            </a:endParaRPr>
          </a:p>
        </p:txBody>
      </p:sp>
      <p:pic>
        <p:nvPicPr>
          <p:cNvPr id="146" name="Google Shape;146;p26"/>
          <p:cNvPicPr preferRelativeResize="0"/>
          <p:nvPr/>
        </p:nvPicPr>
        <p:blipFill>
          <a:blip r:embed="rId3">
            <a:alphaModFix/>
          </a:blip>
          <a:stretch>
            <a:fillRect/>
          </a:stretch>
        </p:blipFill>
        <p:spPr>
          <a:xfrm>
            <a:off x="2824325" y="3627400"/>
            <a:ext cx="430719" cy="572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Solution</a:t>
            </a:r>
            <a:r>
              <a:rPr lang="en">
                <a:latin typeface="Georgia"/>
                <a:ea typeface="Georgia"/>
                <a:cs typeface="Georgia"/>
                <a:sym typeface="Georgia"/>
              </a:rPr>
              <a:t> 3: Floyd, again</a:t>
            </a:r>
            <a:endParaRPr>
              <a:latin typeface="Georgia"/>
              <a:ea typeface="Georgia"/>
              <a:cs typeface="Georgia"/>
              <a:sym typeface="Georgia"/>
            </a:endParaRPr>
          </a:p>
          <a:p>
            <a:pPr indent="0" lvl="0" marL="0" rtl="0" algn="l">
              <a:spcBef>
                <a:spcPts val="0"/>
              </a:spcBef>
              <a:spcAft>
                <a:spcPts val="0"/>
              </a:spcAft>
              <a:buNone/>
            </a:pPr>
            <a:r>
              <a:t/>
            </a:r>
            <a:endParaRPr/>
          </a:p>
        </p:txBody>
      </p:sp>
      <p:sp>
        <p:nvSpPr>
          <p:cNvPr id="152" name="Google Shape;152;p27"/>
          <p:cNvSpPr txBox="1"/>
          <p:nvPr>
            <p:ph idx="1" type="body"/>
          </p:nvPr>
        </p:nvSpPr>
        <p:spPr>
          <a:xfrm>
            <a:off x="311700" y="1152475"/>
            <a:ext cx="3293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Georgia"/>
                <a:ea typeface="Georgia"/>
                <a:cs typeface="Georgia"/>
                <a:sym typeface="Georgia"/>
              </a:rPr>
              <a:t>Similar to Solution 1.2, we can utilize Floyd to </a:t>
            </a:r>
            <a:r>
              <a:rPr lang="en">
                <a:latin typeface="Georgia"/>
                <a:ea typeface="Georgia"/>
                <a:cs typeface="Georgia"/>
                <a:sym typeface="Georgia"/>
              </a:rPr>
              <a:t>calculate</a:t>
            </a:r>
            <a:r>
              <a:rPr lang="en">
                <a:latin typeface="Georgia"/>
                <a:ea typeface="Georgia"/>
                <a:cs typeface="Georgia"/>
                <a:sym typeface="Georgia"/>
              </a:rPr>
              <a:t> the decrease of the distance that runs in </a:t>
            </a:r>
            <a:r>
              <a:rPr lang="en">
                <a:latin typeface="Georgia"/>
                <a:ea typeface="Georgia"/>
                <a:cs typeface="Georgia"/>
                <a:sym typeface="Georgia"/>
              </a:rPr>
              <a:t>O(</a:t>
            </a:r>
            <a:r>
              <a:rPr i="1" lang="en">
                <a:latin typeface="Georgia"/>
                <a:ea typeface="Georgia"/>
                <a:cs typeface="Georgia"/>
                <a:sym typeface="Georgia"/>
              </a:rPr>
              <a:t>V </a:t>
            </a:r>
            <a:r>
              <a:rPr lang="en">
                <a:latin typeface="Georgia"/>
                <a:ea typeface="Georgia"/>
                <a:cs typeface="Georgia"/>
                <a:sym typeface="Georgia"/>
              </a:rPr>
              <a:t>· </a:t>
            </a:r>
            <a:r>
              <a:rPr i="1" lang="en">
                <a:latin typeface="Georgia"/>
                <a:ea typeface="Georgia"/>
                <a:cs typeface="Georgia"/>
                <a:sym typeface="Georgia"/>
              </a:rPr>
              <a:t>V</a:t>
            </a:r>
            <a:r>
              <a:rPr lang="en">
                <a:latin typeface="Georgia"/>
                <a:ea typeface="Georgia"/>
                <a:cs typeface="Georgia"/>
                <a:sym typeface="Georgia"/>
              </a:rPr>
              <a:t>).</a:t>
            </a:r>
            <a:endParaRPr>
              <a:latin typeface="Georgia"/>
              <a:ea typeface="Georgia"/>
              <a:cs typeface="Georgia"/>
              <a:sym typeface="Georgia"/>
            </a:endParaRPr>
          </a:p>
        </p:txBody>
      </p:sp>
      <p:pic>
        <p:nvPicPr>
          <p:cNvPr id="153" name="Google Shape;153;p27"/>
          <p:cNvPicPr preferRelativeResize="0"/>
          <p:nvPr/>
        </p:nvPicPr>
        <p:blipFill>
          <a:blip r:embed="rId3">
            <a:alphaModFix/>
          </a:blip>
          <a:stretch>
            <a:fillRect/>
          </a:stretch>
        </p:blipFill>
        <p:spPr>
          <a:xfrm>
            <a:off x="3811075" y="1152475"/>
            <a:ext cx="4983224" cy="3211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Example</a:t>
            </a:r>
            <a:r>
              <a:rPr lang="en">
                <a:latin typeface="Georgia"/>
                <a:ea typeface="Georgia"/>
                <a:cs typeface="Georgia"/>
                <a:sym typeface="Georgia"/>
              </a:rPr>
              <a:t> 3: </a:t>
            </a:r>
            <a:r>
              <a:rPr lang="en">
                <a:latin typeface="Georgia"/>
                <a:ea typeface="Georgia"/>
                <a:cs typeface="Georgia"/>
                <a:sym typeface="Georgia"/>
              </a:rPr>
              <a:t>Weighted All-Pairs Shortest Path</a:t>
            </a:r>
            <a:endParaRPr>
              <a:latin typeface="Georgia"/>
              <a:ea typeface="Georgia"/>
              <a:cs typeface="Georgia"/>
              <a:sym typeface="Georgia"/>
            </a:endParaRPr>
          </a:p>
          <a:p>
            <a:pPr indent="0" lvl="0" marL="0" rtl="0" algn="l">
              <a:spcBef>
                <a:spcPts val="0"/>
              </a:spcBef>
              <a:spcAft>
                <a:spcPts val="0"/>
              </a:spcAft>
              <a:buNone/>
            </a:pPr>
            <a:r>
              <a:t/>
            </a:r>
            <a:endParaRPr/>
          </a:p>
        </p:txBody>
      </p:sp>
      <p:sp>
        <p:nvSpPr>
          <p:cNvPr id="159" name="Google Shape;159;p28"/>
          <p:cNvSpPr txBox="1"/>
          <p:nvPr>
            <p:ph idx="1" type="body"/>
          </p:nvPr>
        </p:nvSpPr>
        <p:spPr>
          <a:xfrm>
            <a:off x="311700" y="1178725"/>
            <a:ext cx="3278100" cy="3513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latin typeface="Georgia"/>
                <a:ea typeface="Georgia"/>
                <a:cs typeface="Georgia"/>
                <a:sym typeface="Georgia"/>
              </a:rPr>
              <a:t>Suppose in 1992, we need to choose one road between </a:t>
            </a:r>
            <a:r>
              <a:rPr b="1" lang="en">
                <a:latin typeface="Georgia"/>
                <a:ea typeface="Georgia"/>
                <a:cs typeface="Georgia"/>
                <a:sym typeface="Georgia"/>
              </a:rPr>
              <a:t>blue</a:t>
            </a:r>
            <a:r>
              <a:rPr lang="en">
                <a:latin typeface="Georgia"/>
                <a:ea typeface="Georgia"/>
                <a:cs typeface="Georgia"/>
                <a:sym typeface="Georgia"/>
              </a:rPr>
              <a:t> (Denver - Great Junction) and </a:t>
            </a:r>
            <a:r>
              <a:rPr b="1" lang="en">
                <a:latin typeface="Georgia"/>
                <a:ea typeface="Georgia"/>
                <a:cs typeface="Georgia"/>
                <a:sym typeface="Georgia"/>
              </a:rPr>
              <a:t>grey</a:t>
            </a:r>
            <a:r>
              <a:rPr lang="en">
                <a:latin typeface="Georgia"/>
                <a:ea typeface="Georgia"/>
                <a:cs typeface="Georgia"/>
                <a:sym typeface="Georgia"/>
              </a:rPr>
              <a:t> (Denver - Kansas City).</a:t>
            </a:r>
            <a:endParaRPr>
              <a:latin typeface="Georgia"/>
              <a:ea typeface="Georgia"/>
              <a:cs typeface="Georgia"/>
              <a:sym typeface="Georgia"/>
            </a:endParaRPr>
          </a:p>
          <a:p>
            <a:pPr indent="0" lvl="0" marL="0" rtl="0" algn="l">
              <a:spcBef>
                <a:spcPts val="1200"/>
              </a:spcBef>
              <a:spcAft>
                <a:spcPts val="1200"/>
              </a:spcAft>
              <a:buClr>
                <a:schemeClr val="dk1"/>
              </a:buClr>
              <a:buSzPts val="1100"/>
              <a:buFont typeface="Arial"/>
              <a:buNone/>
            </a:pPr>
            <a:r>
              <a:rPr lang="en">
                <a:latin typeface="Georgia"/>
                <a:ea typeface="Georgia"/>
                <a:cs typeface="Georgia"/>
                <a:sym typeface="Georgia"/>
              </a:rPr>
              <a:t>It turns out that the blue one is more cost efficient, because it reduces more total all-pairs shortest paths (</a:t>
            </a:r>
            <a:r>
              <a:rPr i="1" lang="en">
                <a:latin typeface="Georgia"/>
                <a:ea typeface="Georgia"/>
                <a:cs typeface="Georgia"/>
                <a:sym typeface="Georgia"/>
              </a:rPr>
              <a:t>d</a:t>
            </a:r>
            <a:r>
              <a:rPr lang="en">
                <a:latin typeface="Georgia"/>
                <a:ea typeface="Georgia"/>
                <a:cs typeface="Georgia"/>
                <a:sym typeface="Georgia"/>
              </a:rPr>
              <a:t>), and its weight (</a:t>
            </a:r>
            <a:r>
              <a:rPr i="1" lang="en">
                <a:latin typeface="Georgia"/>
                <a:ea typeface="Georgia"/>
                <a:cs typeface="Georgia"/>
                <a:sym typeface="Georgia"/>
              </a:rPr>
              <a:t>w</a:t>
            </a:r>
            <a:r>
              <a:rPr lang="en">
                <a:latin typeface="Georgia"/>
                <a:ea typeface="Georgia"/>
                <a:cs typeface="Georgia"/>
                <a:sym typeface="Georgia"/>
              </a:rPr>
              <a:t>) is relatively small.</a:t>
            </a:r>
            <a:endParaRPr>
              <a:latin typeface="Georgia"/>
              <a:ea typeface="Georgia"/>
              <a:cs typeface="Georgia"/>
              <a:sym typeface="Georgia"/>
            </a:endParaRPr>
          </a:p>
        </p:txBody>
      </p:sp>
      <p:pic>
        <p:nvPicPr>
          <p:cNvPr id="160" name="Google Shape;160;p28"/>
          <p:cNvPicPr preferRelativeResize="0"/>
          <p:nvPr/>
        </p:nvPicPr>
        <p:blipFill>
          <a:blip r:embed="rId3">
            <a:alphaModFix/>
          </a:blip>
          <a:stretch>
            <a:fillRect/>
          </a:stretch>
        </p:blipFill>
        <p:spPr>
          <a:xfrm>
            <a:off x="3702754" y="1178725"/>
            <a:ext cx="5167508" cy="34163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Problem</a:t>
            </a:r>
            <a:r>
              <a:rPr lang="en">
                <a:latin typeface="Georgia"/>
                <a:ea typeface="Georgia"/>
                <a:cs typeface="Georgia"/>
                <a:sym typeface="Georgia"/>
              </a:rPr>
              <a:t> 4: Bridges</a:t>
            </a:r>
            <a:endParaRPr>
              <a:latin typeface="Georgia"/>
              <a:ea typeface="Georgia"/>
              <a:cs typeface="Georgia"/>
              <a:sym typeface="Georgia"/>
            </a:endParaRPr>
          </a:p>
          <a:p>
            <a:pPr indent="0" lvl="0" marL="0" rtl="0" algn="l">
              <a:spcBef>
                <a:spcPts val="0"/>
              </a:spcBef>
              <a:spcAft>
                <a:spcPts val="0"/>
              </a:spcAft>
              <a:buNone/>
            </a:pPr>
            <a:r>
              <a:t/>
            </a:r>
            <a:endParaRPr/>
          </a:p>
        </p:txBody>
      </p:sp>
      <p:sp>
        <p:nvSpPr>
          <p:cNvPr id="166" name="Google Shape;166;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Georgia"/>
                <a:ea typeface="Georgia"/>
                <a:cs typeface="Georgia"/>
                <a:sym typeface="Georgia"/>
              </a:rPr>
              <a:t>Bridge is an edge of a graph whose deletion increases the graph's number of connected components.</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1200"/>
              </a:spcAft>
              <a:buNone/>
            </a:pPr>
            <a:r>
              <a:rPr lang="en">
                <a:latin typeface="Georgia"/>
                <a:ea typeface="Georgia"/>
                <a:cs typeface="Georgia"/>
                <a:sym typeface="Georgia"/>
              </a:rPr>
              <a:t>We assume that bridges are critical to the </a:t>
            </a:r>
            <a:r>
              <a:rPr lang="en">
                <a:latin typeface="Georgia"/>
                <a:ea typeface="Georgia"/>
                <a:cs typeface="Georgia"/>
                <a:sym typeface="Georgia"/>
              </a:rPr>
              <a:t>connectivity</a:t>
            </a:r>
            <a:r>
              <a:rPr lang="en">
                <a:latin typeface="Georgia"/>
                <a:ea typeface="Georgia"/>
                <a:cs typeface="Georgia"/>
                <a:sym typeface="Georgia"/>
              </a:rPr>
              <a:t> of the graph.</a:t>
            </a:r>
            <a:endParaRPr>
              <a:latin typeface="Georgia"/>
              <a:ea typeface="Georgia"/>
              <a:cs typeface="Georgia"/>
              <a:sym typeface="Georgi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Solution</a:t>
            </a:r>
            <a:r>
              <a:rPr lang="en">
                <a:latin typeface="Georgia"/>
                <a:ea typeface="Georgia"/>
                <a:cs typeface="Georgia"/>
                <a:sym typeface="Georgia"/>
              </a:rPr>
              <a:t> 4: Bridges</a:t>
            </a:r>
            <a:endParaRPr>
              <a:latin typeface="Georgia"/>
              <a:ea typeface="Georgia"/>
              <a:cs typeface="Georgia"/>
              <a:sym typeface="Georgia"/>
            </a:endParaRPr>
          </a:p>
          <a:p>
            <a:pPr indent="0" lvl="0" marL="0" rtl="0" algn="l">
              <a:spcBef>
                <a:spcPts val="0"/>
              </a:spcBef>
              <a:spcAft>
                <a:spcPts val="0"/>
              </a:spcAft>
              <a:buNone/>
            </a:pPr>
            <a:r>
              <a:t/>
            </a:r>
            <a:endParaRPr/>
          </a:p>
        </p:txBody>
      </p:sp>
      <p:sp>
        <p:nvSpPr>
          <p:cNvPr id="172" name="Google Shape;172;p30"/>
          <p:cNvSpPr txBox="1"/>
          <p:nvPr>
            <p:ph idx="1" type="body"/>
          </p:nvPr>
        </p:nvSpPr>
        <p:spPr>
          <a:xfrm>
            <a:off x="311700" y="1152475"/>
            <a:ext cx="4150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Georgia"/>
                <a:ea typeface="Georgia"/>
                <a:cs typeface="Georgia"/>
                <a:sym typeface="Georgia"/>
              </a:rPr>
              <a:t>Finding bridges in linear time O(</a:t>
            </a:r>
            <a:r>
              <a:rPr i="1" lang="en">
                <a:latin typeface="Georgia"/>
                <a:ea typeface="Georgia"/>
                <a:cs typeface="Georgia"/>
                <a:sym typeface="Georgia"/>
              </a:rPr>
              <a:t>V + E</a:t>
            </a:r>
            <a:r>
              <a:rPr lang="en">
                <a:latin typeface="Georgia"/>
                <a:ea typeface="Georgia"/>
                <a:cs typeface="Georgia"/>
                <a:sym typeface="Georgia"/>
              </a:rPr>
              <a:t>) is a well studied problem that utilizes the Tarjan’s algorithm based on DFS. </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1200"/>
              </a:spcAft>
              <a:buNone/>
            </a:pPr>
            <a:r>
              <a:rPr lang="en">
                <a:latin typeface="Georgia"/>
                <a:ea typeface="Georgia"/>
                <a:cs typeface="Georgia"/>
                <a:sym typeface="Georgia"/>
              </a:rPr>
              <a:t>We adopted this method in our exploration.</a:t>
            </a:r>
            <a:endParaRPr>
              <a:latin typeface="Georgia"/>
              <a:ea typeface="Georgia"/>
              <a:cs typeface="Georgia"/>
              <a:sym typeface="Georgia"/>
            </a:endParaRPr>
          </a:p>
        </p:txBody>
      </p:sp>
      <p:pic>
        <p:nvPicPr>
          <p:cNvPr id="173" name="Google Shape;173;p30"/>
          <p:cNvPicPr preferRelativeResize="0"/>
          <p:nvPr/>
        </p:nvPicPr>
        <p:blipFill>
          <a:blip r:embed="rId3">
            <a:alphaModFix/>
          </a:blip>
          <a:stretch>
            <a:fillRect/>
          </a:stretch>
        </p:blipFill>
        <p:spPr>
          <a:xfrm>
            <a:off x="4499800" y="1152475"/>
            <a:ext cx="4377001" cy="322077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Example</a:t>
            </a:r>
            <a:r>
              <a:rPr lang="en">
                <a:latin typeface="Georgia"/>
                <a:ea typeface="Georgia"/>
                <a:cs typeface="Georgia"/>
                <a:sym typeface="Georgia"/>
              </a:rPr>
              <a:t> 4: Bridges</a:t>
            </a:r>
            <a:endParaRPr>
              <a:latin typeface="Georgia"/>
              <a:ea typeface="Georgia"/>
              <a:cs typeface="Georgia"/>
              <a:sym typeface="Georgia"/>
            </a:endParaRPr>
          </a:p>
          <a:p>
            <a:pPr indent="0" lvl="0" marL="0" rtl="0" algn="l">
              <a:spcBef>
                <a:spcPts val="0"/>
              </a:spcBef>
              <a:spcAft>
                <a:spcPts val="0"/>
              </a:spcAft>
              <a:buNone/>
            </a:pPr>
            <a:r>
              <a:t/>
            </a:r>
            <a:endParaRPr/>
          </a:p>
        </p:txBody>
      </p:sp>
      <p:sp>
        <p:nvSpPr>
          <p:cNvPr id="179" name="Google Shape;179;p31"/>
          <p:cNvSpPr txBox="1"/>
          <p:nvPr>
            <p:ph idx="1" type="body"/>
          </p:nvPr>
        </p:nvSpPr>
        <p:spPr>
          <a:xfrm>
            <a:off x="273450" y="1228500"/>
            <a:ext cx="3568800" cy="3033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Georgia"/>
                <a:ea typeface="Georgia"/>
                <a:cs typeface="Georgia"/>
                <a:sym typeface="Georgia"/>
              </a:rPr>
              <a:t>In year 1979, three freeways </a:t>
            </a:r>
            <a:r>
              <a:rPr b="1" lang="en">
                <a:latin typeface="Georgia"/>
                <a:ea typeface="Georgia"/>
                <a:cs typeface="Georgia"/>
                <a:sym typeface="Georgia"/>
              </a:rPr>
              <a:t>Seattle to Butte</a:t>
            </a:r>
            <a:r>
              <a:rPr lang="en">
                <a:latin typeface="Georgia"/>
                <a:ea typeface="Georgia"/>
                <a:cs typeface="Georgia"/>
                <a:sym typeface="Georgia"/>
              </a:rPr>
              <a:t>, </a:t>
            </a:r>
            <a:r>
              <a:rPr b="1" lang="en">
                <a:latin typeface="Georgia"/>
                <a:ea typeface="Georgia"/>
                <a:cs typeface="Georgia"/>
                <a:sym typeface="Georgia"/>
              </a:rPr>
              <a:t>Butte to Salt Lake City</a:t>
            </a:r>
            <a:r>
              <a:rPr lang="en">
                <a:latin typeface="Georgia"/>
                <a:ea typeface="Georgia"/>
                <a:cs typeface="Georgia"/>
                <a:sym typeface="Georgia"/>
              </a:rPr>
              <a:t>, and </a:t>
            </a:r>
            <a:r>
              <a:rPr b="1" lang="en">
                <a:latin typeface="Georgia"/>
                <a:ea typeface="Georgia"/>
                <a:cs typeface="Georgia"/>
                <a:sym typeface="Georgia"/>
              </a:rPr>
              <a:t>San Francisco to Los Angeles</a:t>
            </a:r>
            <a:r>
              <a:rPr lang="en">
                <a:latin typeface="Georgia"/>
                <a:ea typeface="Georgia"/>
                <a:cs typeface="Georgia"/>
                <a:sym typeface="Georgia"/>
              </a:rPr>
              <a:t> are detected as bridges.</a:t>
            </a:r>
            <a:endParaRPr>
              <a:latin typeface="Georgia"/>
              <a:ea typeface="Georgia"/>
              <a:cs typeface="Georgia"/>
              <a:sym typeface="Georgia"/>
            </a:endParaRPr>
          </a:p>
        </p:txBody>
      </p:sp>
      <p:pic>
        <p:nvPicPr>
          <p:cNvPr id="180" name="Google Shape;180;p31"/>
          <p:cNvPicPr preferRelativeResize="0"/>
          <p:nvPr/>
        </p:nvPicPr>
        <p:blipFill>
          <a:blip r:embed="rId3">
            <a:alphaModFix/>
          </a:blip>
          <a:stretch>
            <a:fillRect/>
          </a:stretch>
        </p:blipFill>
        <p:spPr>
          <a:xfrm>
            <a:off x="3888925" y="1153401"/>
            <a:ext cx="4943375" cy="32706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Introduction: Background </a:t>
            </a:r>
            <a:endParaRPr>
              <a:latin typeface="Georgia"/>
              <a:ea typeface="Georgia"/>
              <a:cs typeface="Georgia"/>
              <a:sym typeface="Georgia"/>
            </a:endParaRPr>
          </a:p>
        </p:txBody>
      </p:sp>
      <p:sp>
        <p:nvSpPr>
          <p:cNvPr id="61" name="Google Shape;61;p14"/>
          <p:cNvSpPr txBox="1"/>
          <p:nvPr>
            <p:ph idx="1" type="body"/>
          </p:nvPr>
        </p:nvSpPr>
        <p:spPr>
          <a:xfrm>
            <a:off x="311700" y="1152475"/>
            <a:ext cx="4457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Georgia"/>
                <a:ea typeface="Georgia"/>
                <a:cs typeface="Georgia"/>
                <a:sym typeface="Georgia"/>
              </a:rPr>
              <a:t>Numerous challenges in the real world can fundamentally be seen as graph-related issues. </a:t>
            </a:r>
            <a:endParaRPr>
              <a:latin typeface="Georgia"/>
              <a:ea typeface="Georgia"/>
              <a:cs typeface="Georgia"/>
              <a:sym typeface="Georgia"/>
            </a:endParaRPr>
          </a:p>
          <a:p>
            <a:pPr indent="0" lvl="0" marL="0" rtl="0" algn="l">
              <a:spcBef>
                <a:spcPts val="1200"/>
              </a:spcBef>
              <a:spcAft>
                <a:spcPts val="1200"/>
              </a:spcAft>
              <a:buNone/>
            </a:pPr>
            <a:r>
              <a:rPr lang="en">
                <a:latin typeface="Georgia"/>
                <a:ea typeface="Georgia"/>
                <a:cs typeface="Georgia"/>
                <a:sym typeface="Georgia"/>
              </a:rPr>
              <a:t>As urbanization progresses, governments undertake the construction of highways that link cities together, including some cities that previously lacked direct access to each other. </a:t>
            </a:r>
            <a:endParaRPr>
              <a:latin typeface="Georgia"/>
              <a:ea typeface="Georgia"/>
              <a:cs typeface="Georgia"/>
              <a:sym typeface="Georgia"/>
            </a:endParaRPr>
          </a:p>
        </p:txBody>
      </p:sp>
      <p:pic>
        <p:nvPicPr>
          <p:cNvPr id="62" name="Google Shape;62;p14"/>
          <p:cNvPicPr preferRelativeResize="0"/>
          <p:nvPr/>
        </p:nvPicPr>
        <p:blipFill>
          <a:blip r:embed="rId3">
            <a:alphaModFix/>
          </a:blip>
          <a:stretch>
            <a:fillRect/>
          </a:stretch>
        </p:blipFill>
        <p:spPr>
          <a:xfrm>
            <a:off x="5035898" y="300525"/>
            <a:ext cx="3530025" cy="418472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Conclusion</a:t>
            </a:r>
            <a:endParaRPr>
              <a:latin typeface="Georgia"/>
              <a:ea typeface="Georgia"/>
              <a:cs typeface="Georgia"/>
              <a:sym typeface="Georgia"/>
            </a:endParaRPr>
          </a:p>
          <a:p>
            <a:pPr indent="0" lvl="0" marL="0" rtl="0" algn="l">
              <a:spcBef>
                <a:spcPts val="0"/>
              </a:spcBef>
              <a:spcAft>
                <a:spcPts val="0"/>
              </a:spcAft>
              <a:buNone/>
            </a:pPr>
            <a:r>
              <a:t/>
            </a:r>
            <a:endParaRPr/>
          </a:p>
        </p:txBody>
      </p:sp>
      <p:sp>
        <p:nvSpPr>
          <p:cNvPr id="186" name="Google Shape;186;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Georgia"/>
                <a:ea typeface="Georgia"/>
                <a:cs typeface="Georgia"/>
                <a:sym typeface="Georgia"/>
              </a:rPr>
              <a:t>In this project, we </a:t>
            </a:r>
            <a:r>
              <a:rPr lang="en">
                <a:latin typeface="Georgia"/>
                <a:ea typeface="Georgia"/>
                <a:cs typeface="Georgia"/>
                <a:sym typeface="Georgia"/>
              </a:rPr>
              <a:t>explore various properties in a dynamic graph with realistic US freeway data.</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Although our dataset is relatively small in size, we provide theoretical analysis of time complexity, aiming for more efficient algorithms. </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1200"/>
              </a:spcAft>
              <a:buNone/>
            </a:pPr>
            <a:r>
              <a:rPr lang="en">
                <a:latin typeface="Georgia"/>
                <a:ea typeface="Georgia"/>
                <a:cs typeface="Georgia"/>
                <a:sym typeface="Georgia"/>
              </a:rPr>
              <a:t>We also present tradeoffs in designing data structures and algorithms in an online setting. </a:t>
            </a:r>
            <a:endParaRPr>
              <a:latin typeface="Georgia"/>
              <a:ea typeface="Georgia"/>
              <a:cs typeface="Georgia"/>
              <a:sym typeface="Georgi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References</a:t>
            </a:r>
            <a:endParaRPr>
              <a:latin typeface="Georgia"/>
              <a:ea typeface="Georgia"/>
              <a:cs typeface="Georgia"/>
              <a:sym typeface="Georgia"/>
            </a:endParaRPr>
          </a:p>
          <a:p>
            <a:pPr indent="0" lvl="0" marL="0" rtl="0" algn="l">
              <a:spcBef>
                <a:spcPts val="0"/>
              </a:spcBef>
              <a:spcAft>
                <a:spcPts val="0"/>
              </a:spcAft>
              <a:buNone/>
            </a:pPr>
            <a:r>
              <a:t/>
            </a:r>
            <a:endParaRPr/>
          </a:p>
        </p:txBody>
      </p:sp>
      <p:sp>
        <p:nvSpPr>
          <p:cNvPr id="192" name="Google Shape;192;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t/>
            </a:r>
            <a:endParaRPr sz="1600">
              <a:latin typeface="Georgia"/>
              <a:ea typeface="Georgia"/>
              <a:cs typeface="Georgia"/>
              <a:sym typeface="Georgia"/>
            </a:endParaRPr>
          </a:p>
          <a:p>
            <a:pPr indent="0" lvl="0" marL="0" rtl="0" algn="l">
              <a:spcBef>
                <a:spcPts val="1200"/>
              </a:spcBef>
              <a:spcAft>
                <a:spcPts val="0"/>
              </a:spcAft>
              <a:buClr>
                <a:schemeClr val="dk1"/>
              </a:buClr>
              <a:buSzPts val="1100"/>
              <a:buFont typeface="Arial"/>
              <a:buNone/>
            </a:pPr>
            <a:r>
              <a:rPr lang="en" sz="1600">
                <a:latin typeface="Georgia"/>
                <a:ea typeface="Georgia"/>
                <a:cs typeface="Georgia"/>
                <a:sym typeface="Georgia"/>
              </a:rPr>
              <a:t>Finding bridges in a graph in O(N+M) - Algorithms for Competitive Programming. (n.d.). Cp-Algorithms.com. </a:t>
            </a:r>
            <a:r>
              <a:rPr lang="en" sz="1600" u="sng">
                <a:solidFill>
                  <a:schemeClr val="accent5"/>
                </a:solidFill>
                <a:latin typeface="Georgia"/>
                <a:ea typeface="Georgia"/>
                <a:cs typeface="Georgia"/>
                <a:sym typeface="Georgia"/>
                <a:hlinkClick r:id="rId3">
                  <a:extLst>
                    <a:ext uri="{A12FA001-AC4F-418D-AE19-62706E023703}">
                      <ahyp:hlinkClr val="tx"/>
                    </a:ext>
                  </a:extLst>
                </a:hlinkClick>
              </a:rPr>
              <a:t>https://cp-algorithms.com/graph/bridge-searching.html</a:t>
            </a:r>
            <a:endParaRPr>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Floyd–Warshall algorithm (2019, May 16). Wikipedia. </a:t>
            </a:r>
            <a:r>
              <a:rPr lang="en" sz="1600" u="sng">
                <a:solidFill>
                  <a:schemeClr val="accent5"/>
                </a:solidFill>
                <a:latin typeface="Georgia"/>
                <a:ea typeface="Georgia"/>
                <a:cs typeface="Georgia"/>
                <a:sym typeface="Georgia"/>
                <a:hlinkClick r:id="rId4">
                  <a:extLst>
                    <a:ext uri="{A12FA001-AC4F-418D-AE19-62706E023703}">
                      <ahyp:hlinkClr val="tx"/>
                    </a:ext>
                  </a:extLst>
                </a:hlinkClick>
              </a:rPr>
              <a:t>https://en.wikipedia.org/wiki/Floyd%E2%80%93Warshall_algorithm</a:t>
            </a:r>
            <a:endParaRPr sz="1600">
              <a:latin typeface="Georgia"/>
              <a:ea typeface="Georgia"/>
              <a:cs typeface="Georgia"/>
              <a:sym typeface="Georgia"/>
            </a:endParaRPr>
          </a:p>
          <a:p>
            <a:pPr indent="0" lvl="0" marL="0" rtl="0" algn="l">
              <a:spcBef>
                <a:spcPts val="1200"/>
              </a:spcBef>
              <a:spcAft>
                <a:spcPts val="1200"/>
              </a:spcAft>
              <a:buNone/>
            </a:pPr>
            <a:r>
              <a:t/>
            </a:r>
            <a:endParaRPr>
              <a:latin typeface="Georgia"/>
              <a:ea typeface="Georgia"/>
              <a:cs typeface="Georgia"/>
              <a:sym typeface="Georgi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t/>
            </a:r>
            <a:endParaRPr sz="2800">
              <a:solidFill>
                <a:schemeClr val="dk1"/>
              </a:solidFill>
              <a:latin typeface="Georgia"/>
              <a:ea typeface="Georgia"/>
              <a:cs typeface="Georgia"/>
              <a:sym typeface="Georgia"/>
            </a:endParaRPr>
          </a:p>
          <a:p>
            <a:pPr indent="0" lvl="0" marL="0" rtl="0" algn="ctr">
              <a:lnSpc>
                <a:spcPct val="100000"/>
              </a:lnSpc>
              <a:spcBef>
                <a:spcPts val="0"/>
              </a:spcBef>
              <a:spcAft>
                <a:spcPts val="0"/>
              </a:spcAft>
              <a:buNone/>
            </a:pPr>
            <a:r>
              <a:rPr lang="en" sz="3600">
                <a:solidFill>
                  <a:schemeClr val="dk1"/>
                </a:solidFill>
                <a:latin typeface="Georgia"/>
                <a:ea typeface="Georgia"/>
                <a:cs typeface="Georgia"/>
                <a:sym typeface="Georgia"/>
              </a:rPr>
              <a:t>Thanks for your attention.</a:t>
            </a:r>
            <a:endParaRPr sz="3600">
              <a:solidFill>
                <a:schemeClr val="dk1"/>
              </a:solidFill>
              <a:latin typeface="Georgia"/>
              <a:ea typeface="Georgia"/>
              <a:cs typeface="Georgia"/>
              <a:sym typeface="Georgia"/>
            </a:endParaRPr>
          </a:p>
          <a:p>
            <a:pPr indent="0" lvl="0" marL="0" rtl="0" algn="ctr">
              <a:lnSpc>
                <a:spcPct val="100000"/>
              </a:lnSpc>
              <a:spcBef>
                <a:spcPts val="0"/>
              </a:spcBef>
              <a:spcAft>
                <a:spcPts val="0"/>
              </a:spcAft>
              <a:buNone/>
            </a:pPr>
            <a:r>
              <a:t/>
            </a:r>
            <a:endParaRPr sz="2800">
              <a:solidFill>
                <a:schemeClr val="dk1"/>
              </a:solidFill>
              <a:latin typeface="Georgia"/>
              <a:ea typeface="Georgia"/>
              <a:cs typeface="Georgia"/>
              <a:sym typeface="Georgia"/>
            </a:endParaRPr>
          </a:p>
          <a:p>
            <a:pPr indent="0" lvl="0" marL="0" rtl="0" algn="ctr">
              <a:lnSpc>
                <a:spcPct val="100000"/>
              </a:lnSpc>
              <a:spcBef>
                <a:spcPts val="0"/>
              </a:spcBef>
              <a:spcAft>
                <a:spcPts val="0"/>
              </a:spcAft>
              <a:buNone/>
            </a:pPr>
            <a:r>
              <a:t/>
            </a:r>
            <a:endParaRPr sz="2800">
              <a:solidFill>
                <a:schemeClr val="dk1"/>
              </a:solidFill>
              <a:latin typeface="Georgia"/>
              <a:ea typeface="Georgia"/>
              <a:cs typeface="Georgia"/>
              <a:sym typeface="Georgia"/>
            </a:endParaRPr>
          </a:p>
          <a:p>
            <a:pPr indent="0" lvl="0" marL="0" rtl="0" algn="ctr">
              <a:lnSpc>
                <a:spcPct val="100000"/>
              </a:lnSpc>
              <a:spcBef>
                <a:spcPts val="0"/>
              </a:spcBef>
              <a:spcAft>
                <a:spcPts val="0"/>
              </a:spcAft>
              <a:buClr>
                <a:schemeClr val="dk1"/>
              </a:buClr>
              <a:buSzPts val="1100"/>
              <a:buFont typeface="Arial"/>
              <a:buNone/>
            </a:pPr>
            <a:r>
              <a:rPr lang="en" sz="2800">
                <a:solidFill>
                  <a:schemeClr val="dk1"/>
                </a:solidFill>
                <a:latin typeface="Georgia"/>
                <a:ea typeface="Georgia"/>
                <a:cs typeface="Georgia"/>
                <a:sym typeface="Georgia"/>
              </a:rPr>
              <a:t>Questions?</a:t>
            </a:r>
            <a:endParaRPr>
              <a:solidFill>
                <a:schemeClr val="dk1"/>
              </a:solidFill>
              <a:latin typeface="Georgia"/>
              <a:ea typeface="Georgia"/>
              <a:cs typeface="Georgia"/>
              <a:sym typeface="Georgi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1" name="Shape 201"/>
        <p:cNvGrpSpPr/>
        <p:nvPr/>
      </p:nvGrpSpPr>
      <p:grpSpPr>
        <a:xfrm>
          <a:off x="0" y="0"/>
          <a:ext cx="0" cy="0"/>
          <a:chOff x="0" y="0"/>
          <a:chExt cx="0" cy="0"/>
        </a:xfrm>
      </p:grpSpPr>
      <p:sp>
        <p:nvSpPr>
          <p:cNvPr id="202" name="Google Shape;202;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Solution 1.1: Single-Source Shortest Path</a:t>
            </a:r>
            <a:endParaRPr>
              <a:latin typeface="Georgia"/>
              <a:ea typeface="Georgia"/>
              <a:cs typeface="Georgia"/>
              <a:sym typeface="Georgia"/>
            </a:endParaRPr>
          </a:p>
        </p:txBody>
      </p:sp>
      <p:sp>
        <p:nvSpPr>
          <p:cNvPr id="203" name="Google Shape;203;p35"/>
          <p:cNvSpPr txBox="1"/>
          <p:nvPr>
            <p:ph idx="1" type="body"/>
          </p:nvPr>
        </p:nvSpPr>
        <p:spPr>
          <a:xfrm>
            <a:off x="311700" y="1152475"/>
            <a:ext cx="45027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latin typeface="Georgia"/>
                <a:ea typeface="Georgia"/>
                <a:cs typeface="Georgia"/>
                <a:sym typeface="Georgia"/>
              </a:rPr>
              <a:t>Find Shortest Distance</a:t>
            </a:r>
            <a:endParaRPr>
              <a:latin typeface="Georgia"/>
              <a:ea typeface="Georgia"/>
              <a:cs typeface="Georgia"/>
              <a:sym typeface="Georgia"/>
            </a:endParaRPr>
          </a:p>
          <a:p>
            <a:pPr indent="-342900" lvl="0" marL="457200" rtl="0" algn="l">
              <a:spcBef>
                <a:spcPts val="1200"/>
              </a:spcBef>
              <a:spcAft>
                <a:spcPts val="0"/>
              </a:spcAft>
              <a:buSzPts val="1800"/>
              <a:buFont typeface="Georgia"/>
              <a:buChar char="-"/>
            </a:pPr>
            <a:r>
              <a:rPr lang="en">
                <a:latin typeface="Georgia"/>
                <a:ea typeface="Georgia"/>
                <a:cs typeface="Georgia"/>
                <a:sym typeface="Georgia"/>
              </a:rPr>
              <a:t>Alternatively, we can also use D’Esopo-Pape (Shortest Path Faster Algorithm, SPFA).</a:t>
            </a:r>
            <a:endParaRPr>
              <a:latin typeface="Georgia"/>
              <a:ea typeface="Georgia"/>
              <a:cs typeface="Georgia"/>
              <a:sym typeface="Georgia"/>
            </a:endParaRPr>
          </a:p>
          <a:p>
            <a:pPr indent="-342900" lvl="0" marL="457200" rtl="0" algn="l">
              <a:spcBef>
                <a:spcPts val="0"/>
              </a:spcBef>
              <a:spcAft>
                <a:spcPts val="0"/>
              </a:spcAft>
              <a:buSzPts val="1800"/>
              <a:buFont typeface="Georgia"/>
              <a:buChar char="-"/>
            </a:pPr>
            <a:r>
              <a:rPr lang="en">
                <a:latin typeface="Georgia"/>
                <a:ea typeface="Georgia"/>
                <a:cs typeface="Georgia"/>
                <a:sym typeface="Georgia"/>
              </a:rPr>
              <a:t>The algorithm keeps relaxing the edge while possible.</a:t>
            </a:r>
            <a:endParaRPr>
              <a:latin typeface="Georgia"/>
              <a:ea typeface="Georgia"/>
              <a:cs typeface="Georgia"/>
              <a:sym typeface="Georgia"/>
            </a:endParaRPr>
          </a:p>
          <a:p>
            <a:pPr indent="-342900" lvl="0" marL="457200" rtl="0" algn="l">
              <a:spcBef>
                <a:spcPts val="0"/>
              </a:spcBef>
              <a:spcAft>
                <a:spcPts val="0"/>
              </a:spcAft>
              <a:buSzPts val="1800"/>
              <a:buFont typeface="Georgia"/>
              <a:buChar char="-"/>
            </a:pPr>
            <a:r>
              <a:rPr lang="en">
                <a:latin typeface="Georgia"/>
                <a:ea typeface="Georgia"/>
                <a:cs typeface="Georgia"/>
                <a:sym typeface="Georgia"/>
              </a:rPr>
              <a:t>Simpler to implement compared with an indexed priority queue.</a:t>
            </a:r>
            <a:endParaRPr>
              <a:latin typeface="Georgia"/>
              <a:ea typeface="Georgia"/>
              <a:cs typeface="Georgia"/>
              <a:sym typeface="Georgia"/>
            </a:endParaRPr>
          </a:p>
          <a:p>
            <a:pPr indent="-342900" lvl="0" marL="457200" rtl="0" algn="l">
              <a:spcBef>
                <a:spcPts val="0"/>
              </a:spcBef>
              <a:spcAft>
                <a:spcPts val="0"/>
              </a:spcAft>
              <a:buSzPts val="1800"/>
              <a:buFont typeface="Georgia"/>
              <a:buChar char="-"/>
            </a:pPr>
            <a:r>
              <a:rPr lang="en">
                <a:latin typeface="Georgia"/>
                <a:ea typeface="Georgia"/>
                <a:cs typeface="Georgia"/>
                <a:sym typeface="Georgia"/>
              </a:rPr>
              <a:t>Worst Case: Ω(</a:t>
            </a:r>
            <a:r>
              <a:rPr i="1" lang="en">
                <a:latin typeface="Georgia"/>
                <a:ea typeface="Georgia"/>
                <a:cs typeface="Georgia"/>
                <a:sym typeface="Georgia"/>
              </a:rPr>
              <a:t>VE</a:t>
            </a:r>
            <a:r>
              <a:rPr lang="en">
                <a:latin typeface="Georgia"/>
                <a:ea typeface="Georgia"/>
                <a:cs typeface="Georgia"/>
                <a:sym typeface="Georgia"/>
              </a:rPr>
              <a:t>)</a:t>
            </a:r>
            <a:endParaRPr>
              <a:latin typeface="Georgia"/>
              <a:ea typeface="Georgia"/>
              <a:cs typeface="Georgia"/>
              <a:sym typeface="Georgia"/>
            </a:endParaRPr>
          </a:p>
          <a:p>
            <a:pPr indent="0" lvl="0" marL="0" rtl="0" algn="l">
              <a:spcBef>
                <a:spcPts val="1200"/>
              </a:spcBef>
              <a:spcAft>
                <a:spcPts val="1200"/>
              </a:spcAft>
              <a:buNone/>
            </a:pPr>
            <a:r>
              <a:t/>
            </a:r>
            <a:endParaRPr>
              <a:latin typeface="Georgia"/>
              <a:ea typeface="Georgia"/>
              <a:cs typeface="Georgia"/>
              <a:sym typeface="Georgia"/>
            </a:endParaRPr>
          </a:p>
        </p:txBody>
      </p:sp>
      <p:pic>
        <p:nvPicPr>
          <p:cNvPr id="204" name="Google Shape;204;p35"/>
          <p:cNvPicPr preferRelativeResize="0"/>
          <p:nvPr/>
        </p:nvPicPr>
        <p:blipFill>
          <a:blip r:embed="rId3">
            <a:alphaModFix/>
          </a:blip>
          <a:stretch>
            <a:fillRect/>
          </a:stretch>
        </p:blipFill>
        <p:spPr>
          <a:xfrm>
            <a:off x="4737175" y="1476300"/>
            <a:ext cx="4226501" cy="2121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8" name="Shape 208"/>
        <p:cNvGrpSpPr/>
        <p:nvPr/>
      </p:nvGrpSpPr>
      <p:grpSpPr>
        <a:xfrm>
          <a:off x="0" y="0"/>
          <a:ext cx="0" cy="0"/>
          <a:chOff x="0" y="0"/>
          <a:chExt cx="0" cy="0"/>
        </a:xfrm>
      </p:grpSpPr>
      <p:sp>
        <p:nvSpPr>
          <p:cNvPr id="209" name="Google Shape;209;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Problem 1: Update Graph and Find Shortest Distance</a:t>
            </a:r>
            <a:endParaRPr>
              <a:latin typeface="Georgia"/>
              <a:ea typeface="Georgia"/>
              <a:cs typeface="Georgia"/>
              <a:sym typeface="Georgia"/>
            </a:endParaRPr>
          </a:p>
        </p:txBody>
      </p:sp>
      <p:sp>
        <p:nvSpPr>
          <p:cNvPr id="210" name="Google Shape;210;p36"/>
          <p:cNvSpPr txBox="1"/>
          <p:nvPr>
            <p:ph idx="1" type="body"/>
          </p:nvPr>
        </p:nvSpPr>
        <p:spPr>
          <a:xfrm>
            <a:off x="311700" y="11210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Georgia"/>
                <a:ea typeface="Georgia"/>
                <a:cs typeface="Georgia"/>
                <a:sym typeface="Georgia"/>
              </a:rPr>
              <a:t>What if there are many queries but only a few updates?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For example, if we update graph once, with 1 million consequence queries of shortest distance?</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Consider our highway network. One can assume that the updates to the graph only happen rarely. </a:t>
            </a:r>
            <a:endParaRPr>
              <a:latin typeface="Georgia"/>
              <a:ea typeface="Georgia"/>
              <a:cs typeface="Georgia"/>
              <a:sym typeface="Georgia"/>
            </a:endParaRPr>
          </a:p>
          <a:p>
            <a:pPr indent="0" lvl="0" marL="0" rtl="0" algn="l">
              <a:spcBef>
                <a:spcPts val="1200"/>
              </a:spcBef>
              <a:spcAft>
                <a:spcPts val="1200"/>
              </a:spcAft>
              <a:buNone/>
            </a:pPr>
            <a:r>
              <a:rPr lang="en">
                <a:latin typeface="Georgia"/>
                <a:ea typeface="Georgia"/>
                <a:cs typeface="Georgia"/>
                <a:sym typeface="Georgia"/>
              </a:rPr>
              <a:t>Though Dijkstra is efficient but implementing it every time for shortest path query is costly therefore another approach is to calculate shortest distance for every pair, in which an Algorithm Floyd Warshall comes in handy.</a:t>
            </a:r>
            <a:endParaRPr>
              <a:latin typeface="Georgia"/>
              <a:ea typeface="Georgia"/>
              <a:cs typeface="Georgia"/>
              <a:sym typeface="Georgi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4" name="Shape 214"/>
        <p:cNvGrpSpPr/>
        <p:nvPr/>
      </p:nvGrpSpPr>
      <p:grpSpPr>
        <a:xfrm>
          <a:off x="0" y="0"/>
          <a:ext cx="0" cy="0"/>
          <a:chOff x="0" y="0"/>
          <a:chExt cx="0" cy="0"/>
        </a:xfrm>
      </p:grpSpPr>
      <p:sp>
        <p:nvSpPr>
          <p:cNvPr id="215" name="Google Shape;215;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Example 1</a:t>
            </a:r>
            <a:endParaRPr>
              <a:latin typeface="Georgia"/>
              <a:ea typeface="Georgia"/>
              <a:cs typeface="Georgia"/>
              <a:sym typeface="Georgia"/>
            </a:endParaRPr>
          </a:p>
        </p:txBody>
      </p:sp>
      <p:sp>
        <p:nvSpPr>
          <p:cNvPr id="216" name="Google Shape;216;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600">
                <a:latin typeface="Georgia"/>
                <a:ea typeface="Georgia"/>
                <a:cs typeface="Georgia"/>
                <a:sym typeface="Georgia"/>
              </a:rPr>
              <a:t>Shortest path faster algorithm. (2024, April 23). Wikipedia. </a:t>
            </a:r>
            <a:r>
              <a:rPr lang="en" sz="1600" u="sng">
                <a:solidFill>
                  <a:schemeClr val="accent5"/>
                </a:solidFill>
                <a:latin typeface="Georgia"/>
                <a:ea typeface="Georgia"/>
                <a:cs typeface="Georgia"/>
                <a:sym typeface="Georgia"/>
                <a:hlinkClick r:id="rId3">
                  <a:extLst>
                    <a:ext uri="{A12FA001-AC4F-418D-AE19-62706E023703}">
                      <ahyp:hlinkClr val="tx"/>
                    </a:ext>
                  </a:extLst>
                </a:hlinkClick>
              </a:rPr>
              <a:t>https://en.wikipedia.org/wiki/Shortest_path_faster_algorithm#</a:t>
            </a:r>
            <a:endParaRPr sz="1600">
              <a:latin typeface="Georgia"/>
              <a:ea typeface="Georgia"/>
              <a:cs typeface="Georgia"/>
              <a:sym typeface="Georgia"/>
            </a:endParaRPr>
          </a:p>
          <a:p>
            <a:pPr indent="0" lvl="0" marL="0" rtl="0" algn="l">
              <a:spcBef>
                <a:spcPts val="1200"/>
              </a:spcBef>
              <a:spcAft>
                <a:spcPts val="1200"/>
              </a:spcAft>
              <a:buNone/>
            </a:pPr>
            <a:r>
              <a:t/>
            </a:r>
            <a:endParaRPr>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Introduction: Problem</a:t>
            </a:r>
            <a:endParaRPr>
              <a:latin typeface="Georgia"/>
              <a:ea typeface="Georgia"/>
              <a:cs typeface="Georgia"/>
              <a:sym typeface="Georgia"/>
            </a:endParaRPr>
          </a:p>
        </p:txBody>
      </p:sp>
      <p:sp>
        <p:nvSpPr>
          <p:cNvPr id="68" name="Google Shape;68;p15"/>
          <p:cNvSpPr txBox="1"/>
          <p:nvPr>
            <p:ph idx="1" type="body"/>
          </p:nvPr>
        </p:nvSpPr>
        <p:spPr>
          <a:xfrm>
            <a:off x="311700" y="1152475"/>
            <a:ext cx="8046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solidFill>
                <a:schemeClr val="dk1"/>
              </a:solidFill>
              <a:latin typeface="Georgia"/>
              <a:ea typeface="Georgia"/>
              <a:cs typeface="Georgia"/>
              <a:sym typeface="Georgia"/>
            </a:endParaRPr>
          </a:p>
          <a:p>
            <a:pPr indent="0" lvl="0" marL="0" rtl="0" algn="l">
              <a:spcBef>
                <a:spcPts val="1200"/>
              </a:spcBef>
              <a:spcAft>
                <a:spcPts val="0"/>
              </a:spcAft>
              <a:buSzPts val="1100"/>
              <a:buNone/>
            </a:pPr>
            <a:r>
              <a:rPr lang="en">
                <a:latin typeface="Georgia"/>
                <a:ea typeface="Georgia"/>
                <a:cs typeface="Georgia"/>
                <a:sym typeface="Georgia"/>
              </a:rPr>
              <a:t>An immediate question that surfaces with the construction of these highways is how it affects the proximities between cities and the best methodologies to model such changes. </a:t>
            </a:r>
            <a:endParaRPr>
              <a:latin typeface="Georgia"/>
              <a:ea typeface="Georgia"/>
              <a:cs typeface="Georgia"/>
              <a:sym typeface="Georgia"/>
            </a:endParaRPr>
          </a:p>
          <a:p>
            <a:pPr indent="0" lvl="0" marL="0" rtl="0" algn="l">
              <a:spcBef>
                <a:spcPts val="1200"/>
              </a:spcBef>
              <a:spcAft>
                <a:spcPts val="0"/>
              </a:spcAft>
              <a:buSzPts val="1100"/>
              <a:buNone/>
            </a:pPr>
            <a:r>
              <a:rPr lang="en">
                <a:latin typeface="Georgia"/>
                <a:ea typeface="Georgia"/>
                <a:cs typeface="Georgia"/>
                <a:sym typeface="Georgia"/>
              </a:rPr>
              <a:t>This scenario is particularly fascinating </a:t>
            </a:r>
            <a:r>
              <a:rPr lang="en">
                <a:latin typeface="Georgia"/>
                <a:ea typeface="Georgia"/>
                <a:cs typeface="Georgia"/>
                <a:sym typeface="Georgia"/>
              </a:rPr>
              <a:t>to us </a:t>
            </a:r>
            <a:r>
              <a:rPr lang="en">
                <a:latin typeface="Georgia"/>
                <a:ea typeface="Georgia"/>
                <a:cs typeface="Georgia"/>
                <a:sym typeface="Georgia"/>
              </a:rPr>
              <a:t>because it involves the exploration of a dynamic graph structure, where new edges, representing highways, continuously appear over time.</a:t>
            </a:r>
            <a:endParaRPr>
              <a:latin typeface="Georgia"/>
              <a:ea typeface="Georgia"/>
              <a:cs typeface="Georgia"/>
              <a:sym typeface="Georgia"/>
            </a:endParaRPr>
          </a:p>
          <a:p>
            <a:pPr indent="0" lvl="0" marL="0" rtl="0" algn="l">
              <a:lnSpc>
                <a:spcPct val="95000"/>
              </a:lnSpc>
              <a:spcBef>
                <a:spcPts val="1200"/>
              </a:spcBef>
              <a:spcAft>
                <a:spcPts val="0"/>
              </a:spcAft>
              <a:buSzPts val="275"/>
              <a:buNone/>
            </a:pPr>
            <a:r>
              <a:t/>
            </a:r>
            <a:endParaRPr sz="1250">
              <a:solidFill>
                <a:schemeClr val="dk1"/>
              </a:solidFill>
              <a:latin typeface="Georgia"/>
              <a:ea typeface="Georgia"/>
              <a:cs typeface="Georgia"/>
              <a:sym typeface="Georgia"/>
            </a:endParaRPr>
          </a:p>
          <a:p>
            <a:pPr indent="0" lvl="0" marL="0" rtl="0" algn="l">
              <a:lnSpc>
                <a:spcPct val="95000"/>
              </a:lnSpc>
              <a:spcBef>
                <a:spcPts val="1200"/>
              </a:spcBef>
              <a:spcAft>
                <a:spcPts val="1200"/>
              </a:spcAft>
              <a:buSzPts val="275"/>
              <a:buNone/>
            </a:pPr>
            <a:r>
              <a:t/>
            </a:r>
            <a:endParaRPr sz="450">
              <a:solidFill>
                <a:schemeClr val="dk1"/>
              </a:solidFill>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Dataset: The Interstate Freeway</a:t>
            </a:r>
            <a:endParaRPr>
              <a:latin typeface="Georgia"/>
              <a:ea typeface="Georgia"/>
              <a:cs typeface="Georgia"/>
              <a:sym typeface="Georgia"/>
            </a:endParaRPr>
          </a:p>
        </p:txBody>
      </p:sp>
      <p:sp>
        <p:nvSpPr>
          <p:cNvPr id="74" name="Google Shape;74;p16"/>
          <p:cNvSpPr txBox="1"/>
          <p:nvPr>
            <p:ph idx="1" type="body"/>
          </p:nvPr>
        </p:nvSpPr>
        <p:spPr>
          <a:xfrm>
            <a:off x="311700" y="1152475"/>
            <a:ext cx="37848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700">
              <a:highlight>
                <a:srgbClr val="FFFFFF"/>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t/>
            </a:r>
            <a:endParaRPr sz="1700">
              <a:highlight>
                <a:srgbClr val="FFFFFF"/>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n" sz="1700">
                <a:highlight>
                  <a:srgbClr val="FFFFFF"/>
                </a:highlight>
                <a:latin typeface="Georgia"/>
                <a:ea typeface="Georgia"/>
                <a:cs typeface="Georgia"/>
                <a:sym typeface="Georgia"/>
              </a:rPr>
              <a:t>This dataset encompasses the key urban centers interconnected by the primary Interstate Highways of the United States. These routes are traditionally numbered with one- or two-digit identifiers.</a:t>
            </a:r>
            <a:endParaRPr sz="1700">
              <a:highlight>
                <a:srgbClr val="FFFFFF"/>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t/>
            </a:r>
            <a:endParaRPr sz="1700">
              <a:highlight>
                <a:srgbClr val="FFFFFF"/>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t/>
            </a:r>
            <a:endParaRPr sz="1700">
              <a:latin typeface="Georgia"/>
              <a:ea typeface="Georgia"/>
              <a:cs typeface="Georgia"/>
              <a:sym typeface="Georgia"/>
            </a:endParaRPr>
          </a:p>
        </p:txBody>
      </p:sp>
      <p:pic>
        <p:nvPicPr>
          <p:cNvPr id="75" name="Google Shape;75;p16"/>
          <p:cNvPicPr preferRelativeResize="0"/>
          <p:nvPr/>
        </p:nvPicPr>
        <p:blipFill>
          <a:blip r:embed="rId3">
            <a:alphaModFix/>
          </a:blip>
          <a:stretch>
            <a:fillRect/>
          </a:stretch>
        </p:blipFill>
        <p:spPr>
          <a:xfrm>
            <a:off x="4096500" y="1477000"/>
            <a:ext cx="4742702" cy="276734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latin typeface="Georgia"/>
                <a:ea typeface="Georgia"/>
                <a:cs typeface="Georgia"/>
                <a:sym typeface="Georgia"/>
              </a:rPr>
              <a:t>Dataset: Freeway and City</a:t>
            </a:r>
            <a:endParaRPr>
              <a:latin typeface="Georgia"/>
              <a:ea typeface="Georgia"/>
              <a:cs typeface="Georgia"/>
              <a:sym typeface="Georgia"/>
            </a:endParaRPr>
          </a:p>
        </p:txBody>
      </p:sp>
      <p:sp>
        <p:nvSpPr>
          <p:cNvPr id="81" name="Google Shape;81;p17"/>
          <p:cNvSpPr txBox="1"/>
          <p:nvPr>
            <p:ph idx="1" type="body"/>
          </p:nvPr>
        </p:nvSpPr>
        <p:spPr>
          <a:xfrm>
            <a:off x="311700" y="1225100"/>
            <a:ext cx="3655500" cy="3343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600">
                <a:highlight>
                  <a:srgbClr val="FFFFFF"/>
                </a:highlight>
                <a:latin typeface="Georgia"/>
                <a:ea typeface="Georgia"/>
                <a:cs typeface="Georgia"/>
                <a:sym typeface="Georgia"/>
              </a:rPr>
              <a:t>The map shows only the interstates as edges from 5 – 95 that are divisible by 5. And the vertices shown upon the edges are the major cities of America which generally have the biggest population. And the weight(distance) and construction year of each independent edge is stored in edge data. </a:t>
            </a:r>
            <a:endParaRPr sz="1900"/>
          </a:p>
        </p:txBody>
      </p:sp>
      <p:pic>
        <p:nvPicPr>
          <p:cNvPr id="82" name="Google Shape;82;p17"/>
          <p:cNvPicPr preferRelativeResize="0"/>
          <p:nvPr/>
        </p:nvPicPr>
        <p:blipFill>
          <a:blip r:embed="rId3">
            <a:alphaModFix/>
          </a:blip>
          <a:stretch>
            <a:fillRect/>
          </a:stretch>
        </p:blipFill>
        <p:spPr>
          <a:xfrm>
            <a:off x="4096475" y="1438450"/>
            <a:ext cx="4735825" cy="29449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Network Evolution Visualization</a:t>
            </a:r>
            <a:endParaRPr>
              <a:latin typeface="Georgia"/>
              <a:ea typeface="Georgia"/>
              <a:cs typeface="Georgia"/>
              <a:sym typeface="Georgia"/>
            </a:endParaRPr>
          </a:p>
        </p:txBody>
      </p:sp>
      <p:sp>
        <p:nvSpPr>
          <p:cNvPr id="88" name="Google Shape;88;p18"/>
          <p:cNvSpPr txBox="1"/>
          <p:nvPr>
            <p:ph idx="1" type="body"/>
          </p:nvPr>
        </p:nvSpPr>
        <p:spPr>
          <a:xfrm>
            <a:off x="311700" y="1152475"/>
            <a:ext cx="30078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We created an animation to show how our graph </a:t>
            </a:r>
            <a:r>
              <a:rPr lang="en">
                <a:latin typeface="Georgia"/>
                <a:ea typeface="Georgia"/>
                <a:cs typeface="Georgia"/>
                <a:sym typeface="Georgia"/>
              </a:rPr>
              <a:t>evolves</a:t>
            </a:r>
            <a:r>
              <a:rPr lang="en">
                <a:latin typeface="Georgia"/>
                <a:ea typeface="Georgia"/>
                <a:cs typeface="Georgia"/>
                <a:sym typeface="Georgia"/>
              </a:rPr>
              <a:t> with time.</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In the end, the graph has 40 vertices and 69 edges.</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1200"/>
              </a:spcAft>
              <a:buNone/>
            </a:pPr>
            <a:r>
              <a:rPr lang="en" u="sng">
                <a:solidFill>
                  <a:schemeClr val="hlink"/>
                </a:solidFill>
                <a:latin typeface="Georgia"/>
                <a:ea typeface="Georgia"/>
                <a:cs typeface="Georgia"/>
                <a:sym typeface="Georgia"/>
                <a:hlinkClick r:id="rId3"/>
              </a:rPr>
              <a:t>Link</a:t>
            </a:r>
            <a:endParaRPr>
              <a:latin typeface="Georgia"/>
              <a:ea typeface="Georgia"/>
              <a:cs typeface="Georgia"/>
              <a:sym typeface="Georgia"/>
            </a:endParaRPr>
          </a:p>
        </p:txBody>
      </p:sp>
      <p:pic>
        <p:nvPicPr>
          <p:cNvPr id="89" name="Google Shape;89;p18"/>
          <p:cNvPicPr preferRelativeResize="0"/>
          <p:nvPr/>
        </p:nvPicPr>
        <p:blipFill>
          <a:blip r:embed="rId4">
            <a:alphaModFix/>
          </a:blip>
          <a:stretch>
            <a:fillRect/>
          </a:stretch>
        </p:blipFill>
        <p:spPr>
          <a:xfrm>
            <a:off x="3507128" y="1186412"/>
            <a:ext cx="5386501" cy="36479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Problem Definition</a:t>
            </a:r>
            <a:endParaRPr>
              <a:latin typeface="Georgia"/>
              <a:ea typeface="Georgia"/>
              <a:cs typeface="Georgia"/>
              <a:sym typeface="Georgia"/>
            </a:endParaRPr>
          </a:p>
        </p:txBody>
      </p:sp>
      <p:sp>
        <p:nvSpPr>
          <p:cNvPr id="95" name="Google Shape;95;p19"/>
          <p:cNvSpPr txBox="1"/>
          <p:nvPr>
            <p:ph idx="1" type="body"/>
          </p:nvPr>
        </p:nvSpPr>
        <p:spPr>
          <a:xfrm>
            <a:off x="311700" y="1152475"/>
            <a:ext cx="8520600" cy="3952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latin typeface="Georgia"/>
                <a:ea typeface="Georgia"/>
                <a:cs typeface="Georgia"/>
                <a:sym typeface="Georgia"/>
              </a:rPr>
              <a:t>At a certain time </a:t>
            </a:r>
            <a:r>
              <a:rPr i="1" lang="en">
                <a:latin typeface="Georgia"/>
                <a:ea typeface="Georgia"/>
                <a:cs typeface="Georgia"/>
                <a:sym typeface="Georgia"/>
              </a:rPr>
              <a:t>t</a:t>
            </a:r>
            <a:r>
              <a:rPr lang="en">
                <a:latin typeface="Georgia"/>
                <a:ea typeface="Georgia"/>
                <a:cs typeface="Georgia"/>
                <a:sym typeface="Georgia"/>
              </a:rPr>
              <a:t> of construction, we need to either update </a:t>
            </a:r>
            <a:r>
              <a:rPr i="1" lang="en">
                <a:latin typeface="Georgia"/>
                <a:ea typeface="Georgia"/>
                <a:cs typeface="Georgia"/>
                <a:sym typeface="Georgia"/>
              </a:rPr>
              <a:t>G</a:t>
            </a:r>
            <a:r>
              <a:rPr lang="en">
                <a:latin typeface="Georgia"/>
                <a:ea typeface="Georgia"/>
                <a:cs typeface="Georgia"/>
                <a:sym typeface="Georgia"/>
              </a:rPr>
              <a:t> or answer </a:t>
            </a:r>
            <a:r>
              <a:rPr lang="en">
                <a:latin typeface="Georgia"/>
                <a:ea typeface="Georgia"/>
                <a:cs typeface="Georgia"/>
                <a:sym typeface="Georgia"/>
              </a:rPr>
              <a:t>the</a:t>
            </a:r>
            <a:r>
              <a:rPr lang="en">
                <a:latin typeface="Georgia"/>
                <a:ea typeface="Georgia"/>
                <a:cs typeface="Georgia"/>
                <a:sym typeface="Georgia"/>
              </a:rPr>
              <a:t> following queries.</a:t>
            </a:r>
            <a:endParaRPr>
              <a:latin typeface="Georgia"/>
              <a:ea typeface="Georgia"/>
              <a:cs typeface="Georgia"/>
              <a:sym typeface="Georgia"/>
            </a:endParaRPr>
          </a:p>
          <a:p>
            <a:pPr indent="-342900" lvl="0" marL="457200" rtl="0" algn="l">
              <a:spcBef>
                <a:spcPts val="1200"/>
              </a:spcBef>
              <a:spcAft>
                <a:spcPts val="0"/>
              </a:spcAft>
              <a:buSzPts val="1800"/>
              <a:buFont typeface="Georgia"/>
              <a:buChar char="-"/>
            </a:pPr>
            <a:r>
              <a:rPr lang="en">
                <a:latin typeface="Georgia"/>
                <a:ea typeface="Georgia"/>
                <a:cs typeface="Georgia"/>
                <a:sym typeface="Georgia"/>
              </a:rPr>
              <a:t>Update</a:t>
            </a:r>
            <a:endParaRPr>
              <a:latin typeface="Georgia"/>
              <a:ea typeface="Georgia"/>
              <a:cs typeface="Georgia"/>
              <a:sym typeface="Georgia"/>
            </a:endParaRPr>
          </a:p>
          <a:p>
            <a:pPr indent="-317500" lvl="1" marL="914400" rtl="0" algn="l">
              <a:spcBef>
                <a:spcPts val="0"/>
              </a:spcBef>
              <a:spcAft>
                <a:spcPts val="0"/>
              </a:spcAft>
              <a:buSzPts val="1400"/>
              <a:buFont typeface="Georgia"/>
              <a:buChar char="-"/>
            </a:pPr>
            <a:r>
              <a:rPr lang="en">
                <a:latin typeface="Georgia"/>
                <a:ea typeface="Georgia"/>
                <a:cs typeface="Georgia"/>
                <a:sym typeface="Georgia"/>
              </a:rPr>
              <a:t>Add an </a:t>
            </a:r>
            <a:r>
              <a:rPr lang="en">
                <a:latin typeface="Georgia"/>
                <a:ea typeface="Georgia"/>
                <a:cs typeface="Georgia"/>
                <a:sym typeface="Georgia"/>
              </a:rPr>
              <a:t>undirected </a:t>
            </a:r>
            <a:r>
              <a:rPr lang="en">
                <a:latin typeface="Georgia"/>
                <a:ea typeface="Georgia"/>
                <a:cs typeface="Georgia"/>
                <a:sym typeface="Georgia"/>
              </a:rPr>
              <a:t>edge (</a:t>
            </a:r>
            <a:r>
              <a:rPr i="1" lang="en">
                <a:latin typeface="Georgia"/>
                <a:ea typeface="Georgia"/>
                <a:cs typeface="Georgia"/>
                <a:sym typeface="Georgia"/>
              </a:rPr>
              <a:t>u</a:t>
            </a:r>
            <a:r>
              <a:rPr lang="en">
                <a:latin typeface="Georgia"/>
                <a:ea typeface="Georgia"/>
                <a:cs typeface="Georgia"/>
                <a:sym typeface="Georgia"/>
              </a:rPr>
              <a:t>,</a:t>
            </a:r>
            <a:r>
              <a:rPr i="1" lang="en">
                <a:latin typeface="Georgia"/>
                <a:ea typeface="Georgia"/>
                <a:cs typeface="Georgia"/>
                <a:sym typeface="Georgia"/>
              </a:rPr>
              <a:t> v</a:t>
            </a:r>
            <a:r>
              <a:rPr lang="en">
                <a:latin typeface="Georgia"/>
                <a:ea typeface="Georgia"/>
                <a:cs typeface="Georgia"/>
                <a:sym typeface="Georgia"/>
              </a:rPr>
              <a:t>) with weight </a:t>
            </a:r>
            <a:r>
              <a:rPr i="1" lang="en">
                <a:latin typeface="Georgia"/>
                <a:ea typeface="Georgia"/>
                <a:cs typeface="Georgia"/>
                <a:sym typeface="Georgia"/>
              </a:rPr>
              <a:t>w.</a:t>
            </a:r>
            <a:endParaRPr i="1">
              <a:latin typeface="Georgia"/>
              <a:ea typeface="Georgia"/>
              <a:cs typeface="Georgia"/>
              <a:sym typeface="Georgia"/>
            </a:endParaRPr>
          </a:p>
          <a:p>
            <a:pPr indent="0" lvl="0" marL="457200" rtl="0" algn="l">
              <a:spcBef>
                <a:spcPts val="1200"/>
              </a:spcBef>
              <a:spcAft>
                <a:spcPts val="0"/>
              </a:spcAft>
              <a:buNone/>
            </a:pPr>
            <a:r>
              <a:t/>
            </a:r>
            <a:endParaRPr i="1" sz="1000">
              <a:latin typeface="Georgia"/>
              <a:ea typeface="Georgia"/>
              <a:cs typeface="Georgia"/>
              <a:sym typeface="Georgia"/>
            </a:endParaRPr>
          </a:p>
          <a:p>
            <a:pPr indent="-342900" lvl="0" marL="457200" rtl="0" algn="l">
              <a:spcBef>
                <a:spcPts val="1200"/>
              </a:spcBef>
              <a:spcAft>
                <a:spcPts val="0"/>
              </a:spcAft>
              <a:buSzPts val="1800"/>
              <a:buFont typeface="Georgia"/>
              <a:buChar char="-"/>
            </a:pPr>
            <a:r>
              <a:rPr lang="en">
                <a:latin typeface="Georgia"/>
                <a:ea typeface="Georgia"/>
                <a:cs typeface="Georgia"/>
                <a:sym typeface="Georgia"/>
              </a:rPr>
              <a:t>Query</a:t>
            </a:r>
            <a:endParaRPr>
              <a:latin typeface="Georgia"/>
              <a:ea typeface="Georgia"/>
              <a:cs typeface="Georgia"/>
              <a:sym typeface="Georgia"/>
            </a:endParaRPr>
          </a:p>
          <a:p>
            <a:pPr indent="-317500" lvl="1" marL="914400" rtl="0" algn="l">
              <a:spcBef>
                <a:spcPts val="0"/>
              </a:spcBef>
              <a:spcAft>
                <a:spcPts val="0"/>
              </a:spcAft>
              <a:buSzPts val="1400"/>
              <a:buFont typeface="Georgia"/>
              <a:buChar char="-"/>
            </a:pPr>
            <a:r>
              <a:rPr lang="en">
                <a:latin typeface="Georgia"/>
                <a:ea typeface="Georgia"/>
                <a:cs typeface="Georgia"/>
                <a:sym typeface="Georgia"/>
              </a:rPr>
              <a:t>What is the shortest distance for two arbitrary vertices </a:t>
            </a:r>
            <a:r>
              <a:rPr i="1" lang="en">
                <a:latin typeface="Georgia"/>
                <a:ea typeface="Georgia"/>
                <a:cs typeface="Georgia"/>
                <a:sym typeface="Georgia"/>
              </a:rPr>
              <a:t>u</a:t>
            </a:r>
            <a:r>
              <a:rPr lang="en">
                <a:latin typeface="Georgia"/>
                <a:ea typeface="Georgia"/>
                <a:cs typeface="Georgia"/>
                <a:sym typeface="Georgia"/>
              </a:rPr>
              <a:t> and </a:t>
            </a:r>
            <a:r>
              <a:rPr i="1" lang="en">
                <a:latin typeface="Georgia"/>
                <a:ea typeface="Georgia"/>
                <a:cs typeface="Georgia"/>
                <a:sym typeface="Georgia"/>
              </a:rPr>
              <a:t>v</a:t>
            </a:r>
            <a:r>
              <a:rPr lang="en">
                <a:latin typeface="Georgia"/>
                <a:ea typeface="Georgia"/>
                <a:cs typeface="Georgia"/>
                <a:sym typeface="Georgia"/>
              </a:rPr>
              <a:t>?</a:t>
            </a:r>
            <a:endParaRPr>
              <a:latin typeface="Georgia"/>
              <a:ea typeface="Georgia"/>
              <a:cs typeface="Georgia"/>
              <a:sym typeface="Georgia"/>
            </a:endParaRPr>
          </a:p>
          <a:p>
            <a:pPr indent="-317500" lvl="1" marL="914400" rtl="0" algn="l">
              <a:spcBef>
                <a:spcPts val="0"/>
              </a:spcBef>
              <a:spcAft>
                <a:spcPts val="0"/>
              </a:spcAft>
              <a:buSzPts val="1400"/>
              <a:buFont typeface="Georgia"/>
              <a:buChar char="-"/>
            </a:pPr>
            <a:r>
              <a:rPr lang="en">
                <a:latin typeface="Georgia"/>
                <a:ea typeface="Georgia"/>
                <a:cs typeface="Georgia"/>
                <a:sym typeface="Georgia"/>
              </a:rPr>
              <a:t>If</a:t>
            </a:r>
            <a:r>
              <a:rPr lang="en">
                <a:latin typeface="Georgia"/>
                <a:ea typeface="Georgia"/>
                <a:cs typeface="Georgia"/>
                <a:sym typeface="Georgia"/>
              </a:rPr>
              <a:t> the graph is not connected, </a:t>
            </a:r>
            <a:endParaRPr>
              <a:latin typeface="Georgia"/>
              <a:ea typeface="Georgia"/>
              <a:cs typeface="Georgia"/>
              <a:sym typeface="Georgia"/>
            </a:endParaRPr>
          </a:p>
          <a:p>
            <a:pPr indent="-317500" lvl="2" marL="1371600" rtl="0" algn="l">
              <a:spcBef>
                <a:spcPts val="0"/>
              </a:spcBef>
              <a:spcAft>
                <a:spcPts val="0"/>
              </a:spcAft>
              <a:buSzPts val="1400"/>
              <a:buFont typeface="Georgia"/>
              <a:buChar char="-"/>
            </a:pPr>
            <a:r>
              <a:rPr lang="en">
                <a:latin typeface="Georgia"/>
                <a:ea typeface="Georgia"/>
                <a:cs typeface="Georgia"/>
                <a:sym typeface="Georgia"/>
              </a:rPr>
              <a:t>suppose we add an edge (</a:t>
            </a:r>
            <a:r>
              <a:rPr i="1" lang="en">
                <a:latin typeface="Georgia"/>
                <a:ea typeface="Georgia"/>
                <a:cs typeface="Georgia"/>
                <a:sym typeface="Georgia"/>
              </a:rPr>
              <a:t>u</a:t>
            </a:r>
            <a:r>
              <a:rPr lang="en">
                <a:latin typeface="Georgia"/>
                <a:ea typeface="Georgia"/>
                <a:cs typeface="Georgia"/>
                <a:sym typeface="Georgia"/>
              </a:rPr>
              <a:t>, </a:t>
            </a:r>
            <a:r>
              <a:rPr i="1" lang="en">
                <a:latin typeface="Georgia"/>
                <a:ea typeface="Georgia"/>
                <a:cs typeface="Georgia"/>
                <a:sym typeface="Georgia"/>
              </a:rPr>
              <a:t>v</a:t>
            </a:r>
            <a:r>
              <a:rPr lang="en">
                <a:latin typeface="Georgia"/>
                <a:ea typeface="Georgia"/>
                <a:cs typeface="Georgia"/>
                <a:sym typeface="Georgia"/>
              </a:rPr>
              <a:t>), how does it change the connectivity of the graph?</a:t>
            </a:r>
            <a:endParaRPr>
              <a:latin typeface="Georgia"/>
              <a:ea typeface="Georgia"/>
              <a:cs typeface="Georgia"/>
              <a:sym typeface="Georgia"/>
            </a:endParaRPr>
          </a:p>
          <a:p>
            <a:pPr indent="-317500" lvl="1" marL="914400" rtl="0" algn="l">
              <a:spcBef>
                <a:spcPts val="0"/>
              </a:spcBef>
              <a:spcAft>
                <a:spcPts val="0"/>
              </a:spcAft>
              <a:buSzPts val="1400"/>
              <a:buFont typeface="Georgia"/>
              <a:buChar char="-"/>
            </a:pPr>
            <a:r>
              <a:rPr lang="en">
                <a:latin typeface="Georgia"/>
                <a:ea typeface="Georgia"/>
                <a:cs typeface="Georgia"/>
                <a:sym typeface="Georgia"/>
              </a:rPr>
              <a:t>If the graph is connected,</a:t>
            </a:r>
            <a:endParaRPr>
              <a:latin typeface="Georgia"/>
              <a:ea typeface="Georgia"/>
              <a:cs typeface="Georgia"/>
              <a:sym typeface="Georgia"/>
            </a:endParaRPr>
          </a:p>
          <a:p>
            <a:pPr indent="-317500" lvl="2" marL="1371600" rtl="0" algn="l">
              <a:spcBef>
                <a:spcPts val="0"/>
              </a:spcBef>
              <a:spcAft>
                <a:spcPts val="0"/>
              </a:spcAft>
              <a:buSzPts val="1400"/>
              <a:buFont typeface="Georgia"/>
              <a:buChar char="-"/>
            </a:pPr>
            <a:r>
              <a:rPr lang="en">
                <a:latin typeface="Georgia"/>
                <a:ea typeface="Georgia"/>
                <a:cs typeface="Georgia"/>
                <a:sym typeface="Georgia"/>
              </a:rPr>
              <a:t>suppose we add an edge (</a:t>
            </a:r>
            <a:r>
              <a:rPr i="1" lang="en">
                <a:latin typeface="Georgia"/>
                <a:ea typeface="Georgia"/>
                <a:cs typeface="Georgia"/>
                <a:sym typeface="Georgia"/>
              </a:rPr>
              <a:t>u</a:t>
            </a:r>
            <a:r>
              <a:rPr lang="en">
                <a:latin typeface="Georgia"/>
                <a:ea typeface="Georgia"/>
                <a:cs typeface="Georgia"/>
                <a:sym typeface="Georgia"/>
              </a:rPr>
              <a:t>, </a:t>
            </a:r>
            <a:r>
              <a:rPr i="1" lang="en">
                <a:latin typeface="Georgia"/>
                <a:ea typeface="Georgia"/>
                <a:cs typeface="Georgia"/>
                <a:sym typeface="Georgia"/>
              </a:rPr>
              <a:t>v</a:t>
            </a:r>
            <a:r>
              <a:rPr lang="en">
                <a:latin typeface="Georgia"/>
                <a:ea typeface="Georgia"/>
                <a:cs typeface="Georgia"/>
                <a:sym typeface="Georgia"/>
              </a:rPr>
              <a:t>) with weight </a:t>
            </a:r>
            <a:r>
              <a:rPr i="1" lang="en">
                <a:latin typeface="Georgia"/>
                <a:ea typeface="Georgia"/>
                <a:cs typeface="Georgia"/>
                <a:sym typeface="Georgia"/>
              </a:rPr>
              <a:t>w</a:t>
            </a:r>
            <a:r>
              <a:rPr lang="en">
                <a:latin typeface="Georgia"/>
                <a:ea typeface="Georgia"/>
                <a:cs typeface="Georgia"/>
                <a:sym typeface="Georgia"/>
              </a:rPr>
              <a:t>, how does it change all-pairs shortest paths?</a:t>
            </a:r>
            <a:endParaRPr>
              <a:latin typeface="Georgia"/>
              <a:ea typeface="Georgia"/>
              <a:cs typeface="Georgia"/>
              <a:sym typeface="Georgia"/>
            </a:endParaRPr>
          </a:p>
          <a:p>
            <a:pPr indent="-317500" lvl="2" marL="1371600" rtl="0" algn="l">
              <a:spcBef>
                <a:spcPts val="0"/>
              </a:spcBef>
              <a:spcAft>
                <a:spcPts val="0"/>
              </a:spcAft>
              <a:buSzPts val="1400"/>
              <a:buFont typeface="Georgia"/>
              <a:buChar char="-"/>
            </a:pPr>
            <a:r>
              <a:rPr lang="en">
                <a:latin typeface="Georgia"/>
                <a:ea typeface="Georgia"/>
                <a:cs typeface="Georgia"/>
                <a:sym typeface="Georgia"/>
              </a:rPr>
              <a:t>can we find bridges in </a:t>
            </a:r>
            <a:r>
              <a:rPr i="1" lang="en">
                <a:latin typeface="Georgia"/>
                <a:ea typeface="Georgia"/>
                <a:cs typeface="Georgia"/>
                <a:sym typeface="Georgia"/>
              </a:rPr>
              <a:t>G</a:t>
            </a:r>
            <a:r>
              <a:rPr lang="en">
                <a:latin typeface="Georgia"/>
                <a:ea typeface="Georgia"/>
                <a:cs typeface="Georgia"/>
                <a:sym typeface="Georgia"/>
              </a:rPr>
              <a:t>?</a:t>
            </a:r>
            <a:endParaRPr>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Problem 1: Update Graph and Find Shortest Distance</a:t>
            </a:r>
            <a:endParaRPr>
              <a:latin typeface="Georgia"/>
              <a:ea typeface="Georgia"/>
              <a:cs typeface="Georgia"/>
              <a:sym typeface="Georgia"/>
            </a:endParaRPr>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Georgia"/>
                <a:ea typeface="Georgia"/>
                <a:cs typeface="Georgia"/>
                <a:sym typeface="Georgia"/>
              </a:rPr>
              <a:t>Considering the evolution of the graph, how can we </a:t>
            </a:r>
            <a:r>
              <a:rPr lang="en">
                <a:latin typeface="Georgia"/>
                <a:ea typeface="Georgia"/>
                <a:cs typeface="Georgia"/>
                <a:sym typeface="Georgia"/>
              </a:rPr>
              <a:t>efficiently update and </a:t>
            </a:r>
            <a:r>
              <a:rPr lang="en">
                <a:latin typeface="Georgia"/>
                <a:ea typeface="Georgia"/>
                <a:cs typeface="Georgia"/>
                <a:sym typeface="Georgia"/>
              </a:rPr>
              <a:t>calculate</a:t>
            </a:r>
            <a:r>
              <a:rPr lang="en">
                <a:latin typeface="Georgia"/>
                <a:ea typeface="Georgia"/>
                <a:cs typeface="Georgia"/>
                <a:sym typeface="Georgia"/>
              </a:rPr>
              <a:t> the shortest distance?</a:t>
            </a:r>
            <a:endParaRPr>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Georgia"/>
                <a:ea typeface="Georgia"/>
                <a:cs typeface="Georgia"/>
                <a:sym typeface="Georgia"/>
              </a:rPr>
              <a:t>Solution 1.1: Single-Source Shortest Path</a:t>
            </a:r>
            <a:endParaRPr>
              <a:latin typeface="Georgia"/>
              <a:ea typeface="Georgia"/>
              <a:cs typeface="Georgia"/>
              <a:sym typeface="Georgia"/>
            </a:endParaRPr>
          </a:p>
        </p:txBody>
      </p:sp>
      <p:sp>
        <p:nvSpPr>
          <p:cNvPr id="107" name="Google Shape;107;p21"/>
          <p:cNvSpPr txBox="1"/>
          <p:nvPr>
            <p:ph idx="1" type="body"/>
          </p:nvPr>
        </p:nvSpPr>
        <p:spPr>
          <a:xfrm>
            <a:off x="311700" y="1152475"/>
            <a:ext cx="42195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latin typeface="Georgia"/>
                <a:ea typeface="Georgia"/>
                <a:cs typeface="Georgia"/>
                <a:sym typeface="Georgia"/>
              </a:rPr>
              <a:t>Add Edge</a:t>
            </a:r>
            <a:endParaRPr>
              <a:latin typeface="Georgia"/>
              <a:ea typeface="Georgia"/>
              <a:cs typeface="Georgia"/>
              <a:sym typeface="Georgia"/>
            </a:endParaRPr>
          </a:p>
          <a:p>
            <a:pPr indent="-325755" lvl="0" marL="457200" rtl="0" algn="l">
              <a:spcBef>
                <a:spcPts val="1200"/>
              </a:spcBef>
              <a:spcAft>
                <a:spcPts val="0"/>
              </a:spcAft>
              <a:buSzPct val="100000"/>
              <a:buFont typeface="Georgia"/>
              <a:buChar char="-"/>
            </a:pPr>
            <a:r>
              <a:rPr lang="en">
                <a:latin typeface="Georgia"/>
                <a:ea typeface="Georgia"/>
                <a:cs typeface="Georgia"/>
                <a:sym typeface="Georgia"/>
              </a:rPr>
              <a:t>We can simply add the edge in the </a:t>
            </a:r>
            <a:r>
              <a:rPr lang="en">
                <a:latin typeface="Georgia"/>
                <a:ea typeface="Georgia"/>
                <a:cs typeface="Georgia"/>
                <a:sym typeface="Georgia"/>
              </a:rPr>
              <a:t>adjacency</a:t>
            </a:r>
            <a:r>
              <a:rPr lang="en">
                <a:latin typeface="Georgia"/>
                <a:ea typeface="Georgia"/>
                <a:cs typeface="Georgia"/>
                <a:sym typeface="Georgia"/>
              </a:rPr>
              <a:t> list of </a:t>
            </a:r>
            <a:r>
              <a:rPr i="1" lang="en">
                <a:latin typeface="Georgia"/>
                <a:ea typeface="Georgia"/>
                <a:cs typeface="Georgia"/>
                <a:sym typeface="Georgia"/>
              </a:rPr>
              <a:t>G</a:t>
            </a:r>
            <a:r>
              <a:rPr lang="en">
                <a:latin typeface="Georgia"/>
                <a:ea typeface="Georgia"/>
                <a:cs typeface="Georgia"/>
                <a:sym typeface="Georgia"/>
              </a:rPr>
              <a:t> that runs in O(1).</a:t>
            </a:r>
            <a:endParaRPr>
              <a:latin typeface="Georgia"/>
              <a:ea typeface="Georgia"/>
              <a:cs typeface="Georgia"/>
              <a:sym typeface="Georgia"/>
            </a:endParaRPr>
          </a:p>
          <a:p>
            <a:pPr indent="0" lvl="0" marL="0" rtl="0" algn="l">
              <a:spcBef>
                <a:spcPts val="1200"/>
              </a:spcBef>
              <a:spcAft>
                <a:spcPts val="0"/>
              </a:spcAft>
              <a:buNone/>
            </a:pPr>
            <a:r>
              <a:t/>
            </a:r>
            <a:endParaRPr>
              <a:latin typeface="Georgia"/>
              <a:ea typeface="Georgia"/>
              <a:cs typeface="Georgia"/>
              <a:sym typeface="Georgia"/>
            </a:endParaRPr>
          </a:p>
          <a:p>
            <a:pPr indent="0" lvl="0" marL="0" rtl="0" algn="l">
              <a:spcBef>
                <a:spcPts val="1200"/>
              </a:spcBef>
              <a:spcAft>
                <a:spcPts val="0"/>
              </a:spcAft>
              <a:buNone/>
            </a:pPr>
            <a:r>
              <a:rPr lang="en">
                <a:latin typeface="Georgia"/>
                <a:ea typeface="Georgia"/>
                <a:cs typeface="Georgia"/>
                <a:sym typeface="Georgia"/>
              </a:rPr>
              <a:t>Find Shortest Distance</a:t>
            </a:r>
            <a:endParaRPr>
              <a:latin typeface="Georgia"/>
              <a:ea typeface="Georgia"/>
              <a:cs typeface="Georgia"/>
              <a:sym typeface="Georgia"/>
            </a:endParaRPr>
          </a:p>
          <a:p>
            <a:pPr indent="-325755" lvl="0" marL="457200" rtl="0" algn="l">
              <a:spcBef>
                <a:spcPts val="1200"/>
              </a:spcBef>
              <a:spcAft>
                <a:spcPts val="0"/>
              </a:spcAft>
              <a:buSzPct val="100000"/>
              <a:buFont typeface="Georgia"/>
              <a:buChar char="-"/>
            </a:pPr>
            <a:r>
              <a:rPr lang="en">
                <a:latin typeface="Georgia"/>
                <a:ea typeface="Georgia"/>
                <a:cs typeface="Georgia"/>
                <a:sym typeface="Georgia"/>
              </a:rPr>
              <a:t>We can run a Dijkstra Algorithm that runs in O(</a:t>
            </a:r>
            <a:r>
              <a:rPr i="1" lang="en">
                <a:latin typeface="Georgia"/>
                <a:ea typeface="Georgia"/>
                <a:cs typeface="Georgia"/>
                <a:sym typeface="Georgia"/>
              </a:rPr>
              <a:t>E</a:t>
            </a:r>
            <a:r>
              <a:rPr lang="en">
                <a:latin typeface="Georgia"/>
                <a:ea typeface="Georgia"/>
                <a:cs typeface="Georgia"/>
                <a:sym typeface="Georgia"/>
              </a:rPr>
              <a:t> log</a:t>
            </a:r>
            <a:r>
              <a:rPr i="1" lang="en">
                <a:latin typeface="Georgia"/>
                <a:ea typeface="Georgia"/>
                <a:cs typeface="Georgia"/>
                <a:sym typeface="Georgia"/>
              </a:rPr>
              <a:t>V</a:t>
            </a:r>
            <a:r>
              <a:rPr lang="en">
                <a:latin typeface="Georgia"/>
                <a:ea typeface="Georgia"/>
                <a:cs typeface="Georgia"/>
                <a:sym typeface="Georgia"/>
              </a:rPr>
              <a:t>) with a </a:t>
            </a:r>
            <a:r>
              <a:rPr lang="en">
                <a:latin typeface="Georgia"/>
                <a:ea typeface="Georgia"/>
                <a:cs typeface="Georgia"/>
                <a:sym typeface="Georgia"/>
              </a:rPr>
              <a:t>binary heap</a:t>
            </a:r>
            <a:r>
              <a:rPr lang="en">
                <a:latin typeface="Georgia"/>
                <a:ea typeface="Georgia"/>
                <a:cs typeface="Georgia"/>
                <a:sym typeface="Georgia"/>
              </a:rPr>
              <a:t>.</a:t>
            </a:r>
            <a:endParaRPr>
              <a:latin typeface="Georgia"/>
              <a:ea typeface="Georgia"/>
              <a:cs typeface="Georgia"/>
              <a:sym typeface="Georgia"/>
            </a:endParaRPr>
          </a:p>
          <a:p>
            <a:pPr indent="-325755" lvl="0" marL="457200" rtl="0" algn="l">
              <a:spcBef>
                <a:spcPts val="0"/>
              </a:spcBef>
              <a:spcAft>
                <a:spcPts val="0"/>
              </a:spcAft>
              <a:buSzPct val="100000"/>
              <a:buFont typeface="Georgia"/>
              <a:buChar char="-"/>
            </a:pPr>
            <a:r>
              <a:rPr lang="en">
                <a:latin typeface="Georgia"/>
                <a:ea typeface="Georgia"/>
                <a:cs typeface="Georgia"/>
                <a:sym typeface="Georgia"/>
              </a:rPr>
              <a:t>In our implementation, we explored the indexed priority queue, where we can decrease the value of a node in the heap in </a:t>
            </a:r>
            <a:r>
              <a:rPr lang="en">
                <a:latin typeface="Georgia"/>
                <a:ea typeface="Georgia"/>
                <a:cs typeface="Georgia"/>
                <a:sym typeface="Georgia"/>
              </a:rPr>
              <a:t>O(log</a:t>
            </a:r>
            <a:r>
              <a:rPr i="1" lang="en">
                <a:latin typeface="Georgia"/>
                <a:ea typeface="Georgia"/>
                <a:cs typeface="Georgia"/>
                <a:sym typeface="Georgia"/>
              </a:rPr>
              <a:t>V</a:t>
            </a:r>
            <a:r>
              <a:rPr lang="en">
                <a:latin typeface="Georgia"/>
                <a:ea typeface="Georgia"/>
                <a:cs typeface="Georgia"/>
                <a:sym typeface="Georgia"/>
              </a:rPr>
              <a:t>).</a:t>
            </a:r>
            <a:endParaRPr>
              <a:latin typeface="Georgia"/>
              <a:ea typeface="Georgia"/>
              <a:cs typeface="Georgia"/>
              <a:sym typeface="Georgia"/>
            </a:endParaRPr>
          </a:p>
        </p:txBody>
      </p:sp>
      <p:pic>
        <p:nvPicPr>
          <p:cNvPr id="108" name="Google Shape;108;p21"/>
          <p:cNvPicPr preferRelativeResize="0"/>
          <p:nvPr/>
        </p:nvPicPr>
        <p:blipFill>
          <a:blip r:embed="rId3">
            <a:alphaModFix/>
          </a:blip>
          <a:stretch>
            <a:fillRect/>
          </a:stretch>
        </p:blipFill>
        <p:spPr>
          <a:xfrm>
            <a:off x="4572000" y="2720400"/>
            <a:ext cx="4459974" cy="14969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